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  <p:sldId id="262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6858000" cy="9144000" type="screen4x3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550" y="-9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1B215-117D-4706-AC62-68A0C712E133}" type="datetimeFigureOut">
              <a:rPr lang="en-AU" smtClean="0"/>
              <a:t>14/10/2016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21C6D-8C5C-4900-BAD8-BB8B9371450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87568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1B215-117D-4706-AC62-68A0C712E133}" type="datetimeFigureOut">
              <a:rPr lang="en-AU" smtClean="0"/>
              <a:t>14/10/2016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21C6D-8C5C-4900-BAD8-BB8B9371450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93976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1B215-117D-4706-AC62-68A0C712E133}" type="datetimeFigureOut">
              <a:rPr lang="en-AU" smtClean="0"/>
              <a:t>14/10/2016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21C6D-8C5C-4900-BAD8-BB8B9371450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46117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1B215-117D-4706-AC62-68A0C712E133}" type="datetimeFigureOut">
              <a:rPr lang="en-AU" smtClean="0"/>
              <a:t>14/10/2016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21C6D-8C5C-4900-BAD8-BB8B9371450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2637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1B215-117D-4706-AC62-68A0C712E133}" type="datetimeFigureOut">
              <a:rPr lang="en-AU" smtClean="0"/>
              <a:t>14/10/2016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21C6D-8C5C-4900-BAD8-BB8B9371450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55138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1B215-117D-4706-AC62-68A0C712E133}" type="datetimeFigureOut">
              <a:rPr lang="en-AU" smtClean="0"/>
              <a:t>14/10/2016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21C6D-8C5C-4900-BAD8-BB8B9371450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87225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1B215-117D-4706-AC62-68A0C712E133}" type="datetimeFigureOut">
              <a:rPr lang="en-AU" smtClean="0"/>
              <a:t>14/10/2016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21C6D-8C5C-4900-BAD8-BB8B9371450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82959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1B215-117D-4706-AC62-68A0C712E133}" type="datetimeFigureOut">
              <a:rPr lang="en-AU" smtClean="0"/>
              <a:t>14/10/2016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21C6D-8C5C-4900-BAD8-BB8B9371450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23171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1B215-117D-4706-AC62-68A0C712E133}" type="datetimeFigureOut">
              <a:rPr lang="en-AU" smtClean="0"/>
              <a:t>14/10/2016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21C6D-8C5C-4900-BAD8-BB8B9371450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005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1B215-117D-4706-AC62-68A0C712E133}" type="datetimeFigureOut">
              <a:rPr lang="en-AU" smtClean="0"/>
              <a:t>14/10/2016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21C6D-8C5C-4900-BAD8-BB8B9371450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91104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1B215-117D-4706-AC62-68A0C712E133}" type="datetimeFigureOut">
              <a:rPr lang="en-AU" smtClean="0"/>
              <a:t>14/10/2016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21C6D-8C5C-4900-BAD8-BB8B9371450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73988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1B215-117D-4706-AC62-68A0C712E133}" type="datetimeFigureOut">
              <a:rPr lang="en-AU" smtClean="0"/>
              <a:t>14/10/2016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21C6D-8C5C-4900-BAD8-BB8B9371450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98670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2" Type="http://schemas.openxmlformats.org/officeDocument/2006/relationships/hyperlink" Target="http://www.google.com.au/url?sa=i&amp;rct=j&amp;q=&amp;esrc=s&amp;source=images&amp;cd=&amp;cad=rja&amp;uact=8&amp;ved=0ahUKEwi9kNyGvqTPAhUEFJQKHeXID_IQjRwIBw&amp;url=http://latimesblogs.latimes.com/washington/2011/05/osama-bin-laden-barack-obama-pakistan.html&amp;bvm=bv.133700528,d.cWw&amp;psig=AFQjCNEwm0EhW_N86ZBj3d0aoGj29KDGRw&amp;ust=1474685560973951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om.au/url?sa=i&amp;rct=j&amp;q=&amp;esrc=s&amp;source=images&amp;cd=&amp;cad=rja&amp;uact=8&amp;ved=0ahUKEwiM2errwKTPAhXBKZQKHRsJBPkQjRwIBw&amp;url=http://www.clipartbest.com/clipart-di6BgL7i9&amp;bvm=bv.133700528,d.cWw&amp;psig=AFQjCNH07CchvBJL1eCXWNoMFLP49Xv1Ew&amp;ust=1474686327380035" TargetMode="External"/><Relationship Id="rId5" Type="http://schemas.openxmlformats.org/officeDocument/2006/relationships/image" Target="../media/image2.jpeg"/><Relationship Id="rId4" Type="http://schemas.openxmlformats.org/officeDocument/2006/relationships/hyperlink" Target="http://www.google.com.au/url?sa=i&amp;rct=j&amp;q=&amp;esrc=s&amp;source=images&amp;cd=&amp;cad=rja&amp;uact=8&amp;ved=0ahUKEwj--Y6TwaTPAhXEOJQKHV8TAlUQjRwIBw&amp;url=http://gks2.com/files/glass-of-water-clipart.html&amp;bvm=bv.133700528,d.cWw&amp;psig=AFQjCNE7Al4QqSwmXsALBTfciJiCzdeQKA&amp;ust=1474686380696856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29.jpeg"/><Relationship Id="rId2" Type="http://schemas.openxmlformats.org/officeDocument/2006/relationships/hyperlink" Target="http://www.google.com.au/url?sa=i&amp;rct=j&amp;q=&amp;esrc=s&amp;source=images&amp;cd=&amp;cad=rja&amp;uact=8&amp;ved=0ahUKEwimpuGv8djPAhUJ8GMKHeKgDXAQjRwIBw&amp;url=http%3A%2F%2Fwww.clipartkid.com%2Fangry-man-cliparts%2F&amp;bvm=bv.135475266,d.cGw&amp;psig=AFQjCNG185GWMSKjuyxv1nrgVAJ_JmB5pg&amp;ust=1476486063577755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oogle.com.au/url?sa=i&amp;rct=j&amp;q=&amp;esrc=s&amp;source=images&amp;cd=&amp;cad=rja&amp;uact=8&amp;ved=0ahUKEwjyx-vY8tjPAhVI02MKHQEsBS4QjRwIBw&amp;url=https%3A%2F%2Fwww.pinterest.com%2Fpin%2F514114113689235388%2F&amp;bvm=bv.135475266,d.cGw&amp;psig=AFQjCNFAxPUYVAdbK85Ki0O6nLtGgoa-_w&amp;ust=1476486417354294" TargetMode="External"/><Relationship Id="rId5" Type="http://schemas.openxmlformats.org/officeDocument/2006/relationships/image" Target="../media/image28.gif"/><Relationship Id="rId4" Type="http://schemas.openxmlformats.org/officeDocument/2006/relationships/hyperlink" Target="http://www.google.com.au/url?sa=i&amp;rct=j&amp;q=&amp;esrc=s&amp;source=images&amp;cd=&amp;cad=rja&amp;uact=8&amp;ved=0ahUKEwjys9HH8tjPAhXCwlQKHUlnDHUQjRwIBw&amp;url=http%3A%2F%2Fwww.pollingtonvillage.co.uk%2Flocal-activities%2Fwalking.html&amp;bvm=bv.135475266,d.cGw&amp;psig=AFQjCNH3mwyMun3Ejwgs2PoqpKn_WXhEMA&amp;ust=1476486376074631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s://www.google.com.au/imgres?imgurl=http%3A%2F%2Fwww.clipartkid.com%2Fimages%2F29%2F301-moved-permanently-IUg52e-clipart.jpg&amp;imgrefurl=http%3A%2F%2Fwww.clipartkid.com%2Fclip-art-coach-purse-cliparts%2F&amp;docid=rFXfF3605C_o2M&amp;tbnid=lW9GK_Rxg1qlbM%3A&amp;w=1476&amp;h=1821&amp;safe=strict&amp;bih=930&amp;biw=1680&amp;ved=0ahUKEwiR8LTT9djPAhUH02MKHaueCrYQxiAIAg&amp;iact=c&amp;ictx=1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hyperlink" Target="https://www.google.com.au/imgres?imgurl=http%3A%2F%2Fwww.clipartkid.com%2Fimages%2F650%2Fcliparts-for-your-documents-web-sites-art-projects-or-presentations-u3rAsv-clipart.png&amp;imgrefurl=http%3A%2F%2Fwww.clipartkid.com%2Fstacks-of-coins-cliparts%2F&amp;docid=BO_q1W5-oo4jyM&amp;tbnid=7akm-IbFvjXyoM%3A&amp;w=2080&amp;h=2560&amp;safe=strict&amp;bih=930&amp;biw=1680&amp;ved=0ahUKEwiy46vx9djPAhUN7mMKHb4GD0YQxiAIAg&amp;iact=c&amp;ictx=1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www.google.com.au/url?sa=i&amp;rct=j&amp;q=&amp;esrc=s&amp;source=images&amp;cd=&amp;cad=rja&amp;uact=8&amp;ved=0ahUKEwiYg52i-NjPAhUJ7mMKHXXgBNMQjRwIBw&amp;url=http%3A%2F%2Fworldartsme.com%2Fsomething-for-you-clipart.html&amp;bvm=bv.135475266,d.cGw&amp;psig=AFQjCNH653N5u-Ad4NLdL9Hmr1HDiSpzLw&amp;ust=1476487890805918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hyperlink" Target="http://www.google.com.au/url?sa=i&amp;rct=j&amp;q=&amp;esrc=s&amp;source=images&amp;cd=&amp;cad=rja&amp;uact=8&amp;ved=0ahUKEwje07O5-NjPAhVL02MKHZAOBH8QjRwIBw&amp;url=http%3A%2F%2Fnrikid.blogspot.com%2F2015%2F03%2Fconvincing-logic.html&amp;bvm=bv.135475266,d.cGw&amp;psig=AFQjCNHXQQsr4oMUleM0zIvleLyOwd9YHA&amp;ust=1476487958806555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www.google.com.au/url?sa=i&amp;rct=j&amp;q=&amp;esrc=s&amp;source=images&amp;cd=&amp;cad=rja&amp;uact=8&amp;ved=0ahUKEwiyo9be-djPAhUC92MKHYGLBYsQjRwIBw&amp;url=http%3A%2F%2Fwww.redbubble.com%2Fpeople%2Fgraphxpro%2Fworks%2F8450301-tennis-shoe-cartoon&amp;bvm=bv.135475266,d.cGw&amp;psig=AFQjCNFDdb4TV-NPP2R3txNXnMM5znfCwg&amp;ust=1476488304412312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gif"/><Relationship Id="rId4" Type="http://schemas.openxmlformats.org/officeDocument/2006/relationships/hyperlink" Target="http://www.google.com.au/url?sa=i&amp;rct=j&amp;q=&amp;esrc=s&amp;source=images&amp;cd=&amp;cad=rja&amp;uact=8&amp;ved=0ahUKEwjdyrKT-tjPAhUJ5GMKHcCIBi8QjRwIBw&amp;url=http%3A%2F%2Fwww.keepyourchildsafe.org%2Fkidsactivitypage%2Fwater-activity-pg4.asp&amp;bvm=bv.135475266,d.cGw&amp;psig=AFQjCNHzJ3_lwEUNlNRQjx2tPJlNMVAPAQ&amp;ust=1476488416232410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www.google.com.au/url?sa=i&amp;rct=j&amp;q=&amp;esrc=s&amp;source=images&amp;cd=&amp;cad=rja&amp;uact=8&amp;ved=0ahUKEwicnar7-tjPAhUX72MKHWBABBEQjRwIBw&amp;url=http%3A%2F%2Frosamondkindergarten.blogspot.com%2F&amp;bvm=bv.135475266,d.cGw&amp;psig=AFQjCNF9-dr5H2qcDVaJyesqMgsxbkGn7Q&amp;ust=1476488614915843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hyperlink" Target="http://www.google.com.au/url?sa=i&amp;rct=j&amp;q=&amp;esrc=s&amp;source=images&amp;cd=&amp;cad=rja&amp;uact=8&amp;ved=0ahUKEwjdyuHT-9jPAhUD8GMKHdcEDcMQjRwIBw&amp;url=http%3A%2F%2Fwww.clipartpanda.com%2Fcategories%2Fsunset-clipart-black-and-white&amp;bvm=bv.135475266,d.cGw&amp;psig=AFQjCNE_cjvNE8cYF8K0o2NAIqpWCI7Lww&amp;ust=1476488769091032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s://www.google.com.au/url?sa=i&amp;rct=j&amp;q=&amp;esrc=s&amp;source=images&amp;cd=&amp;cad=rja&amp;uact=8&amp;ved=0ahUKEwj4qKnNgtnPAhXhrFQKHbeTDFMQjRwIBw&amp;url=https%3A%2F%2Fmciappara.wordpress.com%2F2012%2F11%2F25%2Fa-dialogue-between-two-cats-3%2F&amp;bvm=bv.135475266,d.cGw&amp;psig=AFQjCNFVXMkLTYFZj36hUL3wZ67xqGNWhQ&amp;ust=1476490683160545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jpeg"/><Relationship Id="rId4" Type="http://schemas.openxmlformats.org/officeDocument/2006/relationships/hyperlink" Target="http://www.google.com.au/url?sa=i&amp;rct=j&amp;q=&amp;esrc=s&amp;source=images&amp;cd=&amp;cad=rja&amp;uact=8&amp;ved=0ahUKEwj7y7n_gtnPAhUW2mMKHbBRBasQjRwIBw&amp;url=http%3A%2F%2Fwww.istockphoto.com%2Fillustrations%2Fpredator%2Bbird&amp;bvm=bv.135475266,d.cGw&amp;psig=AFQjCNEbxfeyDPOH5Rlmudw-WaojYpObSg&amp;ust=1476490760517709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2.png"/><Relationship Id="rId2" Type="http://schemas.openxmlformats.org/officeDocument/2006/relationships/hyperlink" Target="https://www.google.com.au/url?sa=i&amp;rct=j&amp;q=&amp;esrc=s&amp;source=images&amp;cd=&amp;cad=rja&amp;uact=8&amp;ved=0ahUKEwiHlMmRhNnPAhVmImMKHX2TCNcQjRwIBw&amp;url=https%3A%2F%2Fwww.dreamstime.com%2Fstock-photo-tyre-swing-image24321810&amp;bvm=bv.135475266,d.cGw&amp;psig=AFQjCNEOZ-x6DHGHrOqrx7CtIE6uKnDA3Q&amp;ust=1476491014494951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oogle.com.au/url?sa=i&amp;rct=j&amp;q=&amp;esrc=s&amp;source=images&amp;cd=&amp;cad=rja&amp;uact=8&amp;ved=0ahUKEwiZ5YCOhtnPAhUOzGMKHbMcAIQQjRwIBw&amp;url=https%3A%2F%2Fwww.pinterest.com%2FEdgecumbeArt%2Fselling-medieval-board-with-objects-for-sale-medie%2F&amp;bvm=bv.135475266,d.cGw&amp;psig=AFQjCNFrZsv6aGc2jouMem_zVF6BAEBf3A&amp;ust=1476491604145887" TargetMode="External"/><Relationship Id="rId5" Type="http://schemas.openxmlformats.org/officeDocument/2006/relationships/image" Target="../media/image41.jpeg"/><Relationship Id="rId4" Type="http://schemas.openxmlformats.org/officeDocument/2006/relationships/hyperlink" Target="http://www.google.com.au/url?sa=i&amp;rct=j&amp;q=&amp;esrc=s&amp;source=images&amp;cd=&amp;cad=rja&amp;uact=8&amp;ved=0ahUKEwjDhLHGhdnPAhVCy2MKHbNhBdAQjRwIBw&amp;url=http%3A%2F%2Fjolamble.com%2F2014%2F06%2F19%2Fwhat-messages-are-you-sending%2Fboy-riding-a-bike%2F&amp;bvm=bv.135475266,d.cGw&amp;psig=AFQjCNHxoKlcgSpw7osVHcSfmu2OtEDWqw&amp;ust=1476491459616759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://www.wikihow.com/Draw-Cars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hyperlink" Target="http://www.google.com.au/url?sa=i&amp;rct=j&amp;q=&amp;esrc=s&amp;source=images&amp;cd=&amp;cad=rja&amp;uact=8&amp;ved=0ahUKEwih35WiiNnPAhXLsFQKHf7sBh8QjRwIBw&amp;url=http%3A%2F%2Fenglish.eagetutor.com%2Fenglish%2F1-spoken-english%2Fhow-to-write-a-formal-letter-regarding-leave.html&amp;bvm=bv.135475266,d.cGw&amp;psig=AFQjCNE1keCoUNnNyJ8ZkZ8pfMospDZ_WA&amp;ust=1476492204146683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https://www.google.com.au/url?sa=i&amp;rct=j&amp;q=&amp;esrc=s&amp;source=images&amp;cd=&amp;cad=rja&amp;uact=8&amp;ved=&amp;url=https%3A%2F%2Fwww.deltacollege.edu%2Fdept%2Fnursing_success%2FLatestNews.html&amp;bvm=bv.135475266,d.cGw&amp;psig=AFQjCNH2Yt7dnOT9GBX5sxp-Ch6vMhL8BQ&amp;ust=1476492489710625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png"/><Relationship Id="rId4" Type="http://schemas.openxmlformats.org/officeDocument/2006/relationships/hyperlink" Target="http://www.google.com.au/url?sa=i&amp;rct=j&amp;q=&amp;esrc=s&amp;source=images&amp;cd=&amp;cad=rja&amp;uact=8&amp;ved=0ahUKEwjXtt76idnPAhWjhlQKHTlbBmUQjRwIBw&amp;url=http%3A%2F%2Felephant-pictures.clipartonline.net%2Fcartoon-pink-elephant-clip-art&amp;bvm=bv.135475266,d.cGw&amp;psig=AFQjCNHeP1sa3U04runu9BOJDdMJAGD28w&amp;ust=1476492618454529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hyperlink" Target="http://www.google.com.au/url?sa=i&amp;rct=j&amp;q=&amp;esrc=s&amp;source=images&amp;cd=&amp;cad=rja&amp;uact=8&amp;ved=0ahUKEwjCjfPRi9nPAhUQ_mMKHSDJD88QjRwIBw&amp;url=http%3A%2F%2Fwww.clipartkid.com%2Fname-of-the-seasons-cliparts%2F&amp;bvm=bv.135475266,d.cGw&amp;psig=AFQjCNHnd-fNPWIzE-osdofw_dkvKCHCfg&amp;ust=1476493099673362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png"/><Relationship Id="rId4" Type="http://schemas.openxmlformats.org/officeDocument/2006/relationships/hyperlink" Target="http://www.google.com.au/url?sa=i&amp;rct=j&amp;q=&amp;esrc=s&amp;source=images&amp;cd=&amp;cad=rja&amp;uact=8&amp;ved=0ahUKEwiM1JOejNnPAhUK02MKHVbmASYQjRwIBw&amp;url=http%3A%2F%2Fwww.mycutegraphics.com%2Fgraphics%2Fhorse%2Fcute-horse.html&amp;bvm=bv.135475266,d.cGw&amp;psig=AFQjCNE3cDoqwmZhArt-FEQo072-eWDSFQ&amp;ust=147649327263449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6.png"/><Relationship Id="rId2" Type="http://schemas.openxmlformats.org/officeDocument/2006/relationships/hyperlink" Target="http://www.google.com.au/url?sa=i&amp;rct=j&amp;q=&amp;esrc=s&amp;source=images&amp;cd=&amp;cad=rja&amp;uact=8&amp;ved=0ahUKEwiekMb3w6TPAhUBTJQKHSOiBvwQjRwIBw&amp;url=http://www.sandiegocaproperties.com/2012/04/18/thanks-mom-for-teaching-me-survival-skills/&amp;bvm=bv.133700528,d.cWw&amp;psig=AFQjCNFLJXijCJsVSZ-iR60ZYiUud5oPcA&amp;ust=1474687162761588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oogle.com.au/imgres?imgurl=http://www.clipartkid.com/images/185/rainbow-with-pot-of-gold-clipart-black-and-white-jixz-mxi-e-zIfjzL-clipart.png&amp;imgrefurl=http://www.clipartkid.com/animated-rainbow-cliparts/&amp;docid=lIv0oYY-YliFTM&amp;tbnid=e0P-pmswHXXyoM:&amp;w=1058&amp;h=708&amp;safe=strict&amp;bih=930&amp;biw=1680&amp;ved=0ahUKEwjH_v37xKTPAhVEH5QKHV40De0QxiAIAg&amp;iact=c&amp;ictx=1" TargetMode="External"/><Relationship Id="rId5" Type="http://schemas.openxmlformats.org/officeDocument/2006/relationships/image" Target="../media/image5.png"/><Relationship Id="rId4" Type="http://schemas.openxmlformats.org/officeDocument/2006/relationships/hyperlink" Target="https://www.google.com.au/imgres?imgurl=http://dbclipart.com/wp-content/uploads/2016/03/Umbrella-clipart-clipart-cliparts-for-you.jpg&amp;imgrefurl=http://dbclipart.com/umbrella-clip-art/&amp;docid=GSFWQyp78yqXMM&amp;tbnid=x4nL4_EJeNCEsM:&amp;w=1588&amp;h=1571&amp;safe=strict&amp;bih=930&amp;biw=1680&amp;ved=0ahUKEwii6cGLxKTPAhVLFZQKHVGjDG8QxiAIAg&amp;iact=c&amp;ictx=1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au/url?sa=i&amp;rct=j&amp;q=&amp;esrc=s&amp;source=images&amp;cd=&amp;cad=rja&amp;uact=8&amp;ved=0ahUKEwigvJfVmNnPAhWnwVQKHdZhB0cQjRwIBw&amp;url=http%3A%2F%2Fwww.androidentity.com%2F4-pics-1-word-answers-level-851-level-900&amp;bvm=bv.135475266,d.cGc&amp;psig=AFQjCNHO7-vuGVTPw6-jXMg0RWdVv8kXjw&amp;ust=1476496585393015" TargetMode="External"/><Relationship Id="rId2" Type="http://schemas.openxmlformats.org/officeDocument/2006/relationships/hyperlink" Target="http://www.google.com.au/url?sa=i&amp;rct=j&amp;q=&amp;esrc=s&amp;source=images&amp;cd=&amp;cad=rja&amp;uact=8&amp;ved=0ahUKEwjhmdbcjdnPAhVQzWMKHS2FCD4QjRwIBw&amp;url=http%3A%2F%2Fwww.gograph.com%2Fvector-clip-art%2Fcage_2.html&amp;bvm=bv.135475266,d.cGw&amp;psig=AFQjCNFVem1_RMzkqwNa7hf-CiBmOYr6nw&amp;ust=1476493675312326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jpeg"/><Relationship Id="rId5" Type="http://schemas.openxmlformats.org/officeDocument/2006/relationships/hyperlink" Target="http://www.google.com.au/url?sa=i&amp;rct=j&amp;q=&amp;esrc=s&amp;source=images&amp;cd=&amp;cad=rja&amp;uact=8&amp;ved=0ahUKEwjL7bnmm9nPAhVBW2MKHd4PAggQjRwIBw&amp;url=http%3A%2F%2Foakton.district65.net%2FSchool_News%2FI02CF30FC%3FTemplates%3DRWD%26formid%3D141%26display_mode%3D1%26printversion%3D4%26noclosebutton%26displaydate%3D%26n_pbgc%3D%26n_pfcolor%3D%26n_pfsize%3D%26n_pfface%3D&amp;bvm=bv.135475266,d.cGc&amp;psig=AFQjCNEaEOXd7p2hnPAYFOPXoLUJUNXzkw&amp;ust=1476496678482404" TargetMode="External"/><Relationship Id="rId4" Type="http://schemas.openxmlformats.org/officeDocument/2006/relationships/image" Target="../media/image4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hyperlink" Target="http://www.google.com.au/url?sa=i&amp;rct=j&amp;q=&amp;esrc=s&amp;source=images&amp;cd=&amp;cad=rja&amp;uact=8&amp;ved=0ahUKEwidqruTpNnPAhVH7WMKHcLJDLYQjRwIBw&amp;url=http%3A%2F%2Fpregnancies.xyz%2Fh%2Fhow-to-draw-zapdos-step-6.html&amp;bvm=bv.135475266,d.cGc&amp;psig=AFQjCNENVmLHiGfHAf4ARYZrY7_RhY7M-Q&amp;ust=1476499567716348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png"/><Relationship Id="rId4" Type="http://schemas.openxmlformats.org/officeDocument/2006/relationships/hyperlink" Target="http://www.google.com.au/url?sa=i&amp;rct=j&amp;q=&amp;esrc=s&amp;source=images&amp;cd=&amp;cad=rja&amp;uact=8&amp;ved=0ahUKEwik3_-0pNnPAhVRxWMKHd4ABKEQjRwIBw&amp;url=http%3A%2F%2Fwww.clipartpanda.com%2Fcategories%2Fcircus-clipart&amp;bvm=bv.135475266,d.cGc&amp;psig=AFQjCNH2igjPxg-K9tStvb8A_VJuTx8Mhg&amp;ust=1476499754915062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m.au/url?sa=i&amp;rct=j&amp;q=&amp;esrc=s&amp;source=images&amp;cd=&amp;cad=rja&amp;uact=8&amp;ved=0ahUKEwjsuZTvxaTPAhVGUZQKHWQbDv0QjRwIBw&amp;url=http://www.clipartkid.com/best-friend-heart-cliparts/&amp;bvm=bv.133700528,d.cWw&amp;psig=AFQjCNHxDtIMLJCHjY9RE1GYW7tsjZPYOw&amp;ust=1474687668296982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hyperlink" Target="http://www.google.com.au/url?sa=i&amp;rct=j&amp;q=&amp;esrc=s&amp;source=images&amp;cd=&amp;cad=rja&amp;uact=8&amp;ved=0ahUKEwiesbaexqTPAhXDpZQKHabsD3kQjRwIBw&amp;url=http://www.clipartkid.com/well-cliparts/&amp;bvm=bv.133700528,d.cWw&amp;psig=AFQjCNFcVTEgNgRkaaRPJ8fsv6t-NI_W5Q&amp;ust=1474687755619165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au/url?sa=i&amp;rct=j&amp;q=&amp;esrc=s&amp;source=images&amp;cd=&amp;cad=rja&amp;uact=8&amp;ved=0ahUKEwiJj_-eyKTPAhUM5mMKHanPCTcQjRwIBw&amp;url=http://www.clipartkid.com/cartton-cat-cliparts/&amp;bvm=bv.133700528,d.cWw&amp;psig=AFQjCNEc25dSt2mjVrQUa1Tu-8R-qVaezQ&amp;ust=1474688277855834" TargetMode="External"/><Relationship Id="rId3" Type="http://schemas.openxmlformats.org/officeDocument/2006/relationships/image" Target="../media/image9.png"/><Relationship Id="rId7" Type="http://schemas.openxmlformats.org/officeDocument/2006/relationships/image" Target="../media/image11.jpeg"/><Relationship Id="rId2" Type="http://schemas.openxmlformats.org/officeDocument/2006/relationships/hyperlink" Target="https://www.google.com.au/imgres?imgurl=http://images.clipartpanda.com/snake-clip-art-snake-hi.png&amp;imgrefurl=http://www.clipartpanda.com/categories/snake-clipart&amp;docid=pJeYWki7EVNkJM&amp;tbnid=OWSYveN9DaROAM:&amp;w=600&amp;h=425&amp;safe=strict&amp;bih=930&amp;biw=1680&amp;ved=0ahUKEwjOvMqox6TPAhVDopQKHeqhDbEQxiAIAg&amp;iact=c&amp;ictx=1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om.au/url?sa=i&amp;rct=j&amp;q=&amp;esrc=s&amp;source=images&amp;cd=&amp;cad=rja&amp;uact=8&amp;ved=0ahUKEwjCpu3sx6TPAhVGE5QKHXNACMgQjRwIBw&amp;url=http://www.frog-life-cycle.com/10-frog-clip-art.html&amp;bvm=bv.133700528,d.cWw&amp;psig=AFQjCNHcLy9qcWgEOXnlJ2cDzx_5l3rBWQ&amp;ust=1474688207382683" TargetMode="External"/><Relationship Id="rId11" Type="http://schemas.openxmlformats.org/officeDocument/2006/relationships/image" Target="../media/image13.jpeg"/><Relationship Id="rId5" Type="http://schemas.openxmlformats.org/officeDocument/2006/relationships/image" Target="../media/image10.jpeg"/><Relationship Id="rId10" Type="http://schemas.openxmlformats.org/officeDocument/2006/relationships/hyperlink" Target="http://www.google.com.au/url?sa=i&amp;rct=j&amp;q=&amp;esrc=s&amp;source=images&amp;cd=&amp;cad=rja&amp;uact=8&amp;ved=0ahUKEwjltanbyKTPAhUQ7WMKHVqpAmMQjRwIBw&amp;url=http://www.clipartkid.com/treehouse-cliparts/&amp;bvm=bv.133700528,d.cWw&amp;psig=AFQjCNHmsh0afU5zEDbaH6tgtEwGCRoVDQ&amp;ust=1474688398086541" TargetMode="External"/><Relationship Id="rId4" Type="http://schemas.openxmlformats.org/officeDocument/2006/relationships/hyperlink" Target="http://www.google.com.au/url?sa=i&amp;rct=j&amp;q=&amp;esrc=s&amp;source=images&amp;cd=&amp;cad=rja&amp;uact=8&amp;ved=0ahUKEwipybjIx6TPAhVB5GMKHZyxDIAQjRwIBw&amp;url=http://classroomclipart.com/clipart/Clipart/Animals/Alligator_Clipart.htm&amp;bvm=bv.133700528,d.cWw&amp;psig=AFQjCNHHcJKAk6a6CBMNIBAqPvOCvh9xdA&amp;ust=1474688121793902" TargetMode="External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hyperlink" Target="http://www.google.com.au/url?sa=i&amp;rct=j&amp;q=&amp;esrc=s&amp;source=images&amp;cd=&amp;cad=rja&amp;uact=8&amp;ved=0ahUKEwihhY-A0KTPAhVC4mMKHTY7BpMQjRwIBw&amp;url=http://clipart-finder.com/clipart/barking-dog.html&amp;bvm=bv.133700528,d.cWw&amp;psig=AFQjCNHc4ZBfK1adclWv17pmwemFo1ZnZQ&amp;ust=1474690386561184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clipartkid.com/cartoon-ant-cliparts/" TargetMode="External"/><Relationship Id="rId5" Type="http://schemas.openxmlformats.org/officeDocument/2006/relationships/image" Target="../media/image15.jpeg"/><Relationship Id="rId4" Type="http://schemas.openxmlformats.org/officeDocument/2006/relationships/hyperlink" Target="http://www.google.com.au/url?sa=i&amp;rct=j&amp;q=&amp;esrc=s&amp;source=images&amp;cd=&amp;cad=rja&amp;uact=8&amp;ved=0ahUKEwiQzY6O0KTPAhUY_mMKHRuXBWgQjRwIBw&amp;url=http://worldartsme.com/open-door-clipart.html&amp;bvm=bv.133700528,d.cWw&amp;psig=AFQjCNHwvMPf284i81g38XgR8ZREnQftww&amp;ust=1474690430114858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7" Type="http://schemas.openxmlformats.org/officeDocument/2006/relationships/image" Target="../media/image19.jpeg"/><Relationship Id="rId2" Type="http://schemas.openxmlformats.org/officeDocument/2006/relationships/hyperlink" Target="http://www.google.com.au/url?sa=i&amp;rct=j&amp;q=&amp;esrc=s&amp;source=images&amp;cd=&amp;cad=rja&amp;uact=8&amp;ved=0ahUKEwiY4puy1aTPAhUL92MKHTeuDTUQjRwIBw&amp;url=http://www.clipartkid.com/rainy-day-cliparts/&amp;bvm=bv.133700528,d.cWw&amp;psig=AFQjCNEt7GXAkiT4F6WNGhxczZL7AnSweA&amp;ust=1474691784906013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om.au/url?sa=i&amp;rct=j&amp;q=&amp;esrc=s&amp;source=images&amp;cd=&amp;ved=0ahUKEwixq_Ts1aTPAhVOxWMKHRakCj8QjRwIBw&amp;url=http://www.istockphoto.com/ch/grafiken/african%2Bchild&amp;bvm=bv.133700528,d.cWw&amp;psig=AFQjCNF0GqdIL5l8-2qI3Rr_sTiGBpab0w&amp;ust=1474691971526670" TargetMode="External"/><Relationship Id="rId5" Type="http://schemas.openxmlformats.org/officeDocument/2006/relationships/image" Target="../media/image18.gif"/><Relationship Id="rId4" Type="http://schemas.openxmlformats.org/officeDocument/2006/relationships/hyperlink" Target="http://www.google.com.au/url?sa=i&amp;rct=j&amp;q=&amp;esrc=s&amp;source=images&amp;cd=&amp;cad=rja&amp;uact=8&amp;ved=0ahUKEwjl2uHO1aTPAhVFKGMKHdNuBDQQjRwIBw&amp;url=http://dbclipart.com/bear-clipart/&amp;bvm=bv.133700528,d.cWw&amp;psig=AFQjCNG9yAT3y0pwIAkayGiGny5MGmtnkg&amp;ust=1474691889088535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hyperlink" Target="http://www.google.com.au/url?sa=i&amp;rct=j&amp;q=&amp;esrc=s&amp;source=images&amp;cd=&amp;cad=rja&amp;uact=8&amp;ved=0ahUKEwiL0uOI3aTPAhVBnpQKHWVlAQ4QjRwIBw&amp;url=http://www.clipartpanda.com/categories/nose-smell-clip-art&amp;bvm=bv.133700528,d.cWw&amp;psig=AFQjCNGieMaQKwGkqVceLU8u3HKS57sn7A&amp;ust=1474693852093035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hyperlink" Target="http://www.google.com.au/url?sa=i&amp;rct=j&amp;q=&amp;esrc=s&amp;source=images&amp;cd=&amp;cad=rja&amp;uact=8&amp;ved=0ahUKEwjx2PTn8NjPAhUUXWMKHa9vCfYQjRwIBw&amp;url=http%3A%2F%2Fimageenvision.com%2Fcliparts%2Fwater&amp;psig=AFQjCNFb79o_XFi13LRrE1N0WpXLTPq6kA&amp;ust=1476485915714245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www.google.com.au/url?sa=i&amp;rct=j&amp;q=&amp;esrc=s&amp;source=images&amp;cd=&amp;cad=rja&amp;uact=8&amp;ved=0ahUKEwiNoJPW2aTPAhUW7WMKHbVeCfwQjRwIBw&amp;url=http://worldartsme.com/noise/?order%3Dviews&amp;bvm=bv.133700528,d.cWw&amp;psig=AFQjCNG2dPnrTyhMrfT97w_SHjuCzS9R9g&amp;ust=1474692941038416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hyperlink" Target="http://www.google.com.au/url?sa=i&amp;rct=j&amp;q=&amp;esrc=s&amp;source=images&amp;cd=&amp;cad=rja&amp;uact=8&amp;ved=0ahUKEwiU5Yzv2aTPAhVWzWMKHTrwACQQjRwIBw&amp;url=http://www.clipartkid.com/clip-art-smell-and-taste-cliparts/&amp;bvm=bv.133700528,d.cWw&amp;psig=AFQjCNH82ak3IvBf8157ipZkGanp9HTXVQ&amp;ust=1474693033084317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hyperlink" Target="https://www.google.com.au/url?sa=i&amp;rct=j&amp;q=&amp;esrc=s&amp;source=images&amp;cd=&amp;cad=rja&amp;uact=8&amp;ved=0ahUKEwji_qW82qTPAhUS4mMKHccvBeIQjRwIBw&amp;url=https://clipartoons.com/best-clipart-2006/&amp;bvm=bv.133700528,d.cWw&amp;psig=AFQjCNHs2e2tI8PwYT_m01-M58WZX3dWMQ&amp;ust=1474693171618331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om.au/url?sa=i&amp;rct=j&amp;q=&amp;esrc=s&amp;source=images&amp;cd=&amp;cad=rja&amp;uact=8&amp;ved=0ahUKEwjEjYe526TPAhUJmpQKHUFeBNkQjRwIBw&amp;url=http://clipartsign.com/image/26124/&amp;bvm=bv.133700528,d.cWw&amp;psig=AFQjCNGo-1cDpnzbse3rGgBuh2GvprM8eg&amp;ust=1474693475202586" TargetMode="External"/><Relationship Id="rId5" Type="http://schemas.openxmlformats.org/officeDocument/2006/relationships/image" Target="../media/image25.png"/><Relationship Id="rId4" Type="http://schemas.openxmlformats.org/officeDocument/2006/relationships/hyperlink" Target="http://www.google.com.au/url?sa=i&amp;rct=j&amp;q=&amp;esrc=s&amp;source=images&amp;cd=&amp;cad=rja&amp;uact=8&amp;ved=0ahUKEwj2xJWn26TPAhUHlZQKHe4LAkQQjRwIBw&amp;url=http://imgur.com/gallery/A3SRo&amp;bvm=bv.133700528,d.cWw&amp;psig=AFQjCNFltuZL58ieD9hVpXZtdAlfsNllzw&amp;ust=147469342976686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6632" y="107504"/>
            <a:ext cx="6624736" cy="42484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116632" y="4788024"/>
            <a:ext cx="6624736" cy="42484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extBox 8"/>
          <p:cNvSpPr txBox="1"/>
          <p:nvPr/>
        </p:nvSpPr>
        <p:spPr>
          <a:xfrm>
            <a:off x="3356992" y="954467"/>
            <a:ext cx="31683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>
                <a:latin typeface="NSWPrintSolid" panose="00000400000000000000" pitchFamily="2" charset="0"/>
              </a:rPr>
              <a:t>Imagine you are a paper clip...........</a:t>
            </a:r>
          </a:p>
          <a:p>
            <a:endParaRPr lang="en-AU" sz="3200" dirty="0">
              <a:latin typeface="NSWPrintSolid" panose="00000400000000000000" pitchFamily="2" charset="0"/>
            </a:endParaRPr>
          </a:p>
          <a:p>
            <a:r>
              <a:rPr lang="en-AU" sz="3200" dirty="0" smtClean="0">
                <a:latin typeface="NSWPrintSolid" panose="00000400000000000000" pitchFamily="2" charset="0"/>
              </a:rPr>
              <a:t>Tell about an adventure you might have.</a:t>
            </a:r>
            <a:endParaRPr lang="en-AU" sz="3200" dirty="0">
              <a:latin typeface="NSWPrintSolid" panose="00000400000000000000" pitchFamily="2" charset="0"/>
            </a:endParaRPr>
          </a:p>
        </p:txBody>
      </p:sp>
      <p:pic>
        <p:nvPicPr>
          <p:cNvPr id="1026" name="Picture 2" descr="Image result for paper clip cartoo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57" y="1169622"/>
            <a:ext cx="2376264" cy="297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32656" y="251520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 smtClean="0"/>
              <a:t>CLIP-A-LONG</a:t>
            </a:r>
            <a:endParaRPr lang="en-AU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332656" y="6084168"/>
            <a:ext cx="31683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>
                <a:latin typeface="NSWPrintSolid" panose="00000400000000000000" pitchFamily="2" charset="0"/>
              </a:rPr>
              <a:t>Imagine you are an ice cube.......</a:t>
            </a:r>
          </a:p>
          <a:p>
            <a:endParaRPr lang="en-AU" sz="3200" dirty="0">
              <a:latin typeface="NSWPrintSolid" panose="00000400000000000000" pitchFamily="2" charset="0"/>
            </a:endParaRPr>
          </a:p>
          <a:p>
            <a:r>
              <a:rPr lang="en-AU" sz="3200" dirty="0" smtClean="0">
                <a:latin typeface="NSWPrintSolid" panose="00000400000000000000" pitchFamily="2" charset="0"/>
              </a:rPr>
              <a:t>Tell what might happen to you in one day.</a:t>
            </a:r>
            <a:endParaRPr lang="en-AU" sz="3200" dirty="0">
              <a:latin typeface="NSWPrintSolid" panose="000004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81701" y="5056238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 smtClean="0"/>
              <a:t>ICE-IT</a:t>
            </a:r>
            <a:endParaRPr lang="en-AU" sz="2800" dirty="0"/>
          </a:p>
        </p:txBody>
      </p:sp>
      <p:pic>
        <p:nvPicPr>
          <p:cNvPr id="1038" name="Picture 14" descr="Image result for iced water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2" r="18971"/>
          <a:stretch/>
        </p:blipFill>
        <p:spPr bwMode="auto">
          <a:xfrm>
            <a:off x="4293096" y="5498286"/>
            <a:ext cx="1809323" cy="3466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ice cubes with fac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120" y="6766127"/>
            <a:ext cx="642938" cy="59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3685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6632" y="107504"/>
            <a:ext cx="6624736" cy="42484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116632" y="4788024"/>
            <a:ext cx="6624736" cy="42484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extBox 8"/>
          <p:cNvSpPr txBox="1"/>
          <p:nvPr/>
        </p:nvSpPr>
        <p:spPr>
          <a:xfrm>
            <a:off x="3492655" y="528514"/>
            <a:ext cx="316835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>
                <a:latin typeface="NSWPrintSolid" panose="00000400000000000000" pitchFamily="2" charset="0"/>
              </a:rPr>
              <a:t>Tell about the last time you were angry.</a:t>
            </a:r>
          </a:p>
          <a:p>
            <a:r>
              <a:rPr lang="en-AU" sz="3200" dirty="0" smtClean="0">
                <a:latin typeface="NSWPrintSolid" panose="00000400000000000000" pitchFamily="2" charset="0"/>
              </a:rPr>
              <a:t>What made you angry?</a:t>
            </a:r>
          </a:p>
          <a:p>
            <a:r>
              <a:rPr lang="en-AU" sz="3200" dirty="0" smtClean="0">
                <a:latin typeface="NSWPrintSolid" panose="00000400000000000000" pitchFamily="2" charset="0"/>
              </a:rPr>
              <a:t>What did you do about it?</a:t>
            </a:r>
          </a:p>
          <a:p>
            <a:r>
              <a:rPr lang="en-AU" sz="3200" dirty="0" smtClean="0">
                <a:latin typeface="NSWPrintSolid" panose="00000400000000000000" pitchFamily="2" charset="0"/>
              </a:rPr>
              <a:t>What other things may make you angry?</a:t>
            </a:r>
            <a:endParaRPr lang="en-AU" sz="3200" dirty="0">
              <a:latin typeface="NSWPrintSolid" panose="000004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2656" y="251520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 smtClean="0"/>
              <a:t>HORNET’S NEST</a:t>
            </a:r>
            <a:endParaRPr lang="en-AU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224644" y="4932615"/>
            <a:ext cx="316835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>
                <a:latin typeface="NSWPrintSolid" panose="00000400000000000000" pitchFamily="2" charset="0"/>
              </a:rPr>
              <a:t>Finish this story:</a:t>
            </a:r>
          </a:p>
          <a:p>
            <a:r>
              <a:rPr lang="en-AU" sz="3200" i="1" dirty="0" smtClean="0">
                <a:latin typeface="NSWPrintSolid" panose="00000400000000000000" pitchFamily="2" charset="0"/>
              </a:rPr>
              <a:t>One day, while walking in the forest, it began to rain...........</a:t>
            </a:r>
          </a:p>
          <a:p>
            <a:r>
              <a:rPr lang="en-AU" sz="3200" dirty="0" smtClean="0">
                <a:latin typeface="NSWPrintSolid" panose="00000400000000000000" pitchFamily="2" charset="0"/>
              </a:rPr>
              <a:t>(Think of such things as keeping dry, mud, lightening, thunder, wet leaves, odours.)</a:t>
            </a:r>
            <a:endParaRPr lang="en-AU" sz="3200" dirty="0" smtClean="0">
              <a:latin typeface="NSWPrintSolid" panose="000004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84983" y="4941840"/>
            <a:ext cx="3295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 smtClean="0"/>
              <a:t>TALE OF THE WOODS</a:t>
            </a:r>
            <a:endParaRPr lang="en-AU" sz="2800" dirty="0"/>
          </a:p>
        </p:txBody>
      </p:sp>
      <p:pic>
        <p:nvPicPr>
          <p:cNvPr id="2050" name="Picture 2" descr="Image result for angry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2895" y="1403648"/>
            <a:ext cx="2469651" cy="238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walking in the woods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44307" y="6873427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rain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618" y="5724128"/>
            <a:ext cx="1896426" cy="142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0646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6632" y="107504"/>
            <a:ext cx="6624736" cy="42484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116632" y="4788024"/>
            <a:ext cx="6624736" cy="42484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extBox 8"/>
          <p:cNvSpPr txBox="1"/>
          <p:nvPr/>
        </p:nvSpPr>
        <p:spPr>
          <a:xfrm>
            <a:off x="3499148" y="899592"/>
            <a:ext cx="31683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>
                <a:latin typeface="NSWPrintSolid" panose="00000400000000000000" pitchFamily="2" charset="0"/>
              </a:rPr>
              <a:t>Tell about a secret trip you could take if you were able to be as small as a coin.</a:t>
            </a:r>
            <a:endParaRPr lang="en-AU" sz="3200" dirty="0">
              <a:latin typeface="NSWPrintSolid" panose="000004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2656" y="251520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 smtClean="0"/>
              <a:t>PENNY-WISE</a:t>
            </a:r>
            <a:endParaRPr lang="en-AU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97610" y="4932615"/>
            <a:ext cx="635586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>
                <a:latin typeface="NSWPrintSolid" panose="00000400000000000000" pitchFamily="2" charset="0"/>
              </a:rPr>
              <a:t>Finish these sentences:</a:t>
            </a:r>
          </a:p>
          <a:p>
            <a:pPr marL="514350" indent="-514350">
              <a:buAutoNum type="arabicPeriod"/>
            </a:pPr>
            <a:r>
              <a:rPr lang="en-AU" sz="2800" dirty="0" smtClean="0">
                <a:latin typeface="NSWPrintSolid" panose="00000400000000000000" pitchFamily="2" charset="0"/>
              </a:rPr>
              <a:t>He’s as slow as ______________________________</a:t>
            </a:r>
          </a:p>
          <a:p>
            <a:pPr marL="514350" indent="-514350">
              <a:buAutoNum type="arabicPeriod"/>
            </a:pPr>
            <a:r>
              <a:rPr lang="en-AU" sz="2800" dirty="0">
                <a:latin typeface="NSWPrintSolid" panose="00000400000000000000" pitchFamily="2" charset="0"/>
              </a:rPr>
              <a:t> </a:t>
            </a:r>
            <a:r>
              <a:rPr lang="en-AU" sz="2800" dirty="0" smtClean="0">
                <a:latin typeface="NSWPrintSolid" panose="00000400000000000000" pitchFamily="2" charset="0"/>
              </a:rPr>
              <a:t>It’s as bright as _____________________________</a:t>
            </a:r>
          </a:p>
          <a:p>
            <a:pPr marL="514350" indent="-514350">
              <a:buAutoNum type="arabicPeriod"/>
            </a:pPr>
            <a:r>
              <a:rPr lang="en-AU" sz="2800" dirty="0">
                <a:latin typeface="NSWPrintSolid" panose="00000400000000000000" pitchFamily="2" charset="0"/>
              </a:rPr>
              <a:t> </a:t>
            </a:r>
            <a:r>
              <a:rPr lang="en-AU" sz="2800" dirty="0" smtClean="0">
                <a:latin typeface="NSWPrintSolid" panose="00000400000000000000" pitchFamily="2" charset="0"/>
              </a:rPr>
              <a:t>It’s as cold as _______________________________</a:t>
            </a:r>
          </a:p>
          <a:p>
            <a:pPr marL="514350" indent="-514350">
              <a:buAutoNum type="arabicPeriod"/>
            </a:pPr>
            <a:r>
              <a:rPr lang="en-AU" sz="2800" dirty="0" smtClean="0">
                <a:latin typeface="NSWPrintSolid" panose="00000400000000000000" pitchFamily="2" charset="0"/>
              </a:rPr>
              <a:t>It’s as sharp as ______________________________</a:t>
            </a:r>
          </a:p>
          <a:p>
            <a:pPr marL="514350" indent="-514350">
              <a:buAutoNum type="arabicPeriod"/>
            </a:pPr>
            <a:r>
              <a:rPr lang="en-AU" sz="2800" dirty="0" smtClean="0">
                <a:latin typeface="NSWPrintSolid" panose="00000400000000000000" pitchFamily="2" charset="0"/>
              </a:rPr>
              <a:t>He’s as tall as ________________________________</a:t>
            </a:r>
          </a:p>
          <a:p>
            <a:pPr marL="514350" indent="-514350">
              <a:buAutoNum type="arabicPeriod"/>
            </a:pPr>
            <a:r>
              <a:rPr lang="en-AU" sz="2800" dirty="0" smtClean="0">
                <a:latin typeface="NSWPrintSolid" panose="00000400000000000000" pitchFamily="2" charset="0"/>
              </a:rPr>
              <a:t>It’s as wet as ________________________________</a:t>
            </a:r>
          </a:p>
          <a:p>
            <a:pPr marL="514350" indent="-514350">
              <a:buAutoNum type="arabicPeriod"/>
            </a:pPr>
            <a:r>
              <a:rPr lang="en-AU" sz="2800" dirty="0" smtClean="0">
                <a:latin typeface="NSWPrintSolid" panose="00000400000000000000" pitchFamily="2" charset="0"/>
              </a:rPr>
              <a:t>He’s as fast as _______________________________</a:t>
            </a:r>
          </a:p>
          <a:p>
            <a:pPr marL="514350" indent="-514350">
              <a:buAutoNum type="arabicPeriod"/>
            </a:pPr>
            <a:r>
              <a:rPr lang="en-AU" sz="2800" dirty="0" smtClean="0">
                <a:latin typeface="NSWPrintSolid" panose="00000400000000000000" pitchFamily="2" charset="0"/>
              </a:rPr>
              <a:t>He’s as noisy as ______________________________</a:t>
            </a:r>
            <a:endParaRPr lang="en-AU" sz="2800" dirty="0" smtClean="0">
              <a:latin typeface="NSWPrintSolid" panose="000004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2623" y="4932615"/>
            <a:ext cx="3567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 smtClean="0"/>
              <a:t>MAKE A COMPARISON</a:t>
            </a:r>
            <a:endParaRPr lang="en-AU" sz="2800" dirty="0"/>
          </a:p>
        </p:txBody>
      </p:sp>
      <p:pic>
        <p:nvPicPr>
          <p:cNvPr id="3080" name="Picture 8" descr="Related ima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72" y="827584"/>
            <a:ext cx="1924050" cy="23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Related imag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098" y="1691680"/>
            <a:ext cx="1924050" cy="23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027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6632" y="107504"/>
            <a:ext cx="6624736" cy="42484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116632" y="4788024"/>
            <a:ext cx="6624736" cy="42484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extBox 8"/>
          <p:cNvSpPr txBox="1"/>
          <p:nvPr/>
        </p:nvSpPr>
        <p:spPr>
          <a:xfrm>
            <a:off x="3470603" y="513130"/>
            <a:ext cx="316835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>
                <a:latin typeface="NSWPrintSolid" panose="00000400000000000000" pitchFamily="2" charset="0"/>
              </a:rPr>
              <a:t>List 5 things you like to look at; and 3 things you do NOT like to look at.</a:t>
            </a:r>
          </a:p>
          <a:p>
            <a:r>
              <a:rPr lang="en-AU" sz="3200" dirty="0" smtClean="0">
                <a:latin typeface="NSWPrintSolid" panose="00000400000000000000" pitchFamily="2" charset="0"/>
              </a:rPr>
              <a:t>Draw a picture of something that looks good to you.</a:t>
            </a:r>
            <a:endParaRPr lang="en-AU" sz="3200" dirty="0">
              <a:latin typeface="NSWPrintSolid" panose="000004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2656" y="251520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 smtClean="0"/>
              <a:t>LOOK AROUND</a:t>
            </a:r>
            <a:endParaRPr lang="en-AU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216125" y="5455835"/>
            <a:ext cx="350090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>
                <a:latin typeface="NSWPrintSolid" panose="00000400000000000000" pitchFamily="2" charset="0"/>
              </a:rPr>
              <a:t>Think of something funny you saw on television.</a:t>
            </a:r>
          </a:p>
          <a:p>
            <a:endParaRPr lang="en-AU" sz="3200" dirty="0">
              <a:latin typeface="NSWPrintSolid" panose="00000400000000000000" pitchFamily="2" charset="0"/>
            </a:endParaRPr>
          </a:p>
          <a:p>
            <a:r>
              <a:rPr lang="en-AU" sz="3200" dirty="0" smtClean="0">
                <a:latin typeface="NSWPrintSolid" panose="00000400000000000000" pitchFamily="2" charset="0"/>
              </a:rPr>
              <a:t>Tell what happened and why you think it was funny.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42623" y="4932615"/>
            <a:ext cx="3567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 smtClean="0"/>
              <a:t>LAUGHING TV</a:t>
            </a:r>
            <a:endParaRPr lang="en-AU" sz="2800" dirty="0"/>
          </a:p>
        </p:txBody>
      </p:sp>
      <p:pic>
        <p:nvPicPr>
          <p:cNvPr id="4098" name="Picture 2" descr="Image result for look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38" y="1331640"/>
            <a:ext cx="1976563" cy="235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funny television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431" y="5859882"/>
            <a:ext cx="2302695" cy="223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64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6632" y="107504"/>
            <a:ext cx="6624736" cy="42484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116632" y="4788024"/>
            <a:ext cx="6624736" cy="42484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extBox 8"/>
          <p:cNvSpPr txBox="1"/>
          <p:nvPr/>
        </p:nvSpPr>
        <p:spPr>
          <a:xfrm>
            <a:off x="3436837" y="732924"/>
            <a:ext cx="31683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>
                <a:latin typeface="NSWPrintSolid" panose="00000400000000000000" pitchFamily="2" charset="0"/>
              </a:rPr>
              <a:t>Suppose your shoes could talk.</a:t>
            </a:r>
          </a:p>
          <a:p>
            <a:endParaRPr lang="en-AU" sz="3200" dirty="0" smtClean="0">
              <a:latin typeface="NSWPrintSolid" panose="00000400000000000000" pitchFamily="2" charset="0"/>
            </a:endParaRPr>
          </a:p>
          <a:p>
            <a:r>
              <a:rPr lang="en-AU" sz="3200" dirty="0" smtClean="0">
                <a:latin typeface="NSWPrintSolid" panose="00000400000000000000" pitchFamily="2" charset="0"/>
              </a:rPr>
              <a:t>Make a list of all the things they might tell you.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2656" y="251520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 smtClean="0"/>
              <a:t>IT’S SHOE TIME</a:t>
            </a:r>
            <a:endParaRPr lang="en-AU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229125" y="4942384"/>
            <a:ext cx="350090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>
                <a:latin typeface="NSWPrintSolid" panose="00000400000000000000" pitchFamily="2" charset="0"/>
              </a:rPr>
              <a:t>Imagine you are on water skis. Tell how it feels.</a:t>
            </a:r>
          </a:p>
          <a:p>
            <a:endParaRPr lang="en-AU" sz="3200" dirty="0" smtClean="0">
              <a:latin typeface="NSWPrintSolid" panose="00000400000000000000" pitchFamily="2" charset="0"/>
            </a:endParaRPr>
          </a:p>
          <a:p>
            <a:r>
              <a:rPr lang="en-AU" sz="3200" dirty="0" smtClean="0">
                <a:latin typeface="NSWPrintSolid" panose="00000400000000000000" pitchFamily="2" charset="0"/>
              </a:rPr>
              <a:t>(Think of the speed, the water, your balance.)</a:t>
            </a:r>
          </a:p>
          <a:p>
            <a:endParaRPr lang="en-AU" sz="3200" dirty="0" smtClean="0">
              <a:latin typeface="NSWPrintSolid" panose="00000400000000000000" pitchFamily="2" charset="0"/>
            </a:endParaRPr>
          </a:p>
          <a:p>
            <a:r>
              <a:rPr lang="en-AU" sz="3200" dirty="0" smtClean="0">
                <a:latin typeface="NSWPrintSolid" panose="00000400000000000000" pitchFamily="2" charset="0"/>
              </a:rPr>
              <a:t>What finally happens to you?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73408" y="4932615"/>
            <a:ext cx="3567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 smtClean="0"/>
              <a:t>SKI TIME</a:t>
            </a:r>
            <a:endParaRPr lang="en-AU" sz="2800" dirty="0"/>
          </a:p>
        </p:txBody>
      </p:sp>
      <p:pic>
        <p:nvPicPr>
          <p:cNvPr id="5122" name="Picture 2" descr="Image result for talking shoe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95"/>
          <a:stretch/>
        </p:blipFill>
        <p:spPr bwMode="auto">
          <a:xfrm>
            <a:off x="260648" y="1707282"/>
            <a:ext cx="2891370" cy="178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water skii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112" y="5616860"/>
            <a:ext cx="1476375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244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6632" y="107504"/>
            <a:ext cx="6624736" cy="42484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116632" y="4788024"/>
            <a:ext cx="6624736" cy="42484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extBox 8"/>
          <p:cNvSpPr txBox="1"/>
          <p:nvPr/>
        </p:nvSpPr>
        <p:spPr>
          <a:xfrm>
            <a:off x="3429000" y="462025"/>
            <a:ext cx="316835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>
                <a:latin typeface="NSWPrintSolid" panose="00000400000000000000" pitchFamily="2" charset="0"/>
              </a:rPr>
              <a:t>Write how you would feel being a fish in an aquarium.</a:t>
            </a:r>
          </a:p>
          <a:p>
            <a:r>
              <a:rPr lang="en-AU" sz="3200" dirty="0" smtClean="0">
                <a:latin typeface="NSWPrintSolid" panose="00000400000000000000" pitchFamily="2" charset="0"/>
              </a:rPr>
              <a:t/>
            </a:r>
            <a:br>
              <a:rPr lang="en-AU" sz="3200" dirty="0" smtClean="0">
                <a:latin typeface="NSWPrintSolid" panose="00000400000000000000" pitchFamily="2" charset="0"/>
              </a:rPr>
            </a:br>
            <a:r>
              <a:rPr lang="en-AU" sz="3200" dirty="0" smtClean="0">
                <a:latin typeface="NSWPrintSolid" panose="00000400000000000000" pitchFamily="2" charset="0"/>
              </a:rPr>
              <a:t>Draw a picture of yourself as the fish you would like to be.</a:t>
            </a:r>
            <a:endParaRPr lang="en-AU" sz="3200" dirty="0" smtClean="0">
              <a:latin typeface="NSWPrintSolid" panose="000004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2656" y="251520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 smtClean="0"/>
              <a:t>A FISH STORY</a:t>
            </a:r>
            <a:endParaRPr lang="en-AU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229125" y="5137026"/>
            <a:ext cx="350090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>
                <a:latin typeface="NSWPrintSolid" panose="00000400000000000000" pitchFamily="2" charset="0"/>
              </a:rPr>
              <a:t>Write about a beautiful sunset you saw. Think about all the things in the scene.....the light....shadows .....sky.....clouds.</a:t>
            </a:r>
          </a:p>
          <a:p>
            <a:r>
              <a:rPr lang="en-AU" sz="3200" dirty="0" smtClean="0">
                <a:latin typeface="NSWPrintSolid" panose="00000400000000000000" pitchFamily="2" charset="0"/>
              </a:rPr>
              <a:t>Draw a picture of the scene as you remember it.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73408" y="4932615"/>
            <a:ext cx="3567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 smtClean="0"/>
              <a:t>SUNDOWN</a:t>
            </a:r>
            <a:endParaRPr lang="en-AU" sz="2800" dirty="0"/>
          </a:p>
        </p:txBody>
      </p:sp>
      <p:pic>
        <p:nvPicPr>
          <p:cNvPr id="6146" name="Picture 2" descr="Image result for aquarium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44" y="1274845"/>
            <a:ext cx="2840752" cy="2050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sunset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032" y="6123006"/>
            <a:ext cx="2867320" cy="1567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4606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6632" y="107504"/>
            <a:ext cx="6624736" cy="42484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116632" y="4788024"/>
            <a:ext cx="6624736" cy="42484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extBox 8"/>
          <p:cNvSpPr txBox="1"/>
          <p:nvPr/>
        </p:nvSpPr>
        <p:spPr>
          <a:xfrm>
            <a:off x="3573016" y="180667"/>
            <a:ext cx="316835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000" dirty="0" smtClean="0">
                <a:latin typeface="NSWPrintSolid" panose="00000400000000000000" pitchFamily="2" charset="0"/>
              </a:rPr>
              <a:t>Herman, a cat, is whispering in the ear of George, another a cat. What do you think Herman is saying? What do you think George will say? Write an entire conversation between them.</a:t>
            </a:r>
            <a:endParaRPr lang="en-AU" sz="3000" dirty="0" smtClean="0">
              <a:latin typeface="NSWPrintSolid" panose="000004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6632" y="376372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/>
              <a:t>K</a:t>
            </a:r>
            <a:r>
              <a:rPr lang="en-AU" sz="2800" dirty="0" smtClean="0"/>
              <a:t>IT AND CABOODLE</a:t>
            </a:r>
            <a:endParaRPr lang="en-AU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229125" y="5413444"/>
            <a:ext cx="350090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>
                <a:latin typeface="NSWPrintSolid" panose="00000400000000000000" pitchFamily="2" charset="0"/>
              </a:rPr>
              <a:t>Imagine you are on top of a giant eagle flying high in the sky.</a:t>
            </a:r>
          </a:p>
          <a:p>
            <a:endParaRPr lang="en-AU" sz="3200" dirty="0">
              <a:latin typeface="NSWPrintSolid" panose="00000400000000000000" pitchFamily="2" charset="0"/>
            </a:endParaRPr>
          </a:p>
          <a:p>
            <a:r>
              <a:rPr lang="en-AU" sz="3200" dirty="0" smtClean="0">
                <a:latin typeface="NSWPrintSolid" panose="00000400000000000000" pitchFamily="2" charset="0"/>
              </a:rPr>
              <a:t>Describe how you feel and what you can see.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73408" y="4932615"/>
            <a:ext cx="3567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 smtClean="0"/>
              <a:t>BIRDS EYE VIEW</a:t>
            </a:r>
            <a:endParaRPr lang="en-AU" sz="2800" dirty="0"/>
          </a:p>
        </p:txBody>
      </p:sp>
      <p:pic>
        <p:nvPicPr>
          <p:cNvPr id="7170" name="Picture 2" descr="Image result for two cat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66" y="1691680"/>
            <a:ext cx="28575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riding eagl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104" y="5899372"/>
            <a:ext cx="2025774" cy="202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89411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6632" y="107504"/>
            <a:ext cx="6624736" cy="42484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116632" y="4788024"/>
            <a:ext cx="6624736" cy="42484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extBox 8"/>
          <p:cNvSpPr txBox="1"/>
          <p:nvPr/>
        </p:nvSpPr>
        <p:spPr>
          <a:xfrm>
            <a:off x="3550520" y="947207"/>
            <a:ext cx="316835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000" dirty="0" smtClean="0">
                <a:latin typeface="NSWPrintSolid" panose="00000400000000000000" pitchFamily="2" charset="0"/>
              </a:rPr>
              <a:t>What can you do with an old tire from a car?</a:t>
            </a:r>
          </a:p>
          <a:p>
            <a:endParaRPr lang="en-AU" sz="3000" dirty="0">
              <a:latin typeface="NSWPrintSolid" panose="00000400000000000000" pitchFamily="2" charset="0"/>
            </a:endParaRPr>
          </a:p>
          <a:p>
            <a:r>
              <a:rPr lang="en-AU" sz="3000" dirty="0" smtClean="0">
                <a:latin typeface="NSWPrintSolid" panose="00000400000000000000" pitchFamily="2" charset="0"/>
              </a:rPr>
              <a:t>List at least 5 ways you could put it to use.</a:t>
            </a:r>
            <a:endParaRPr lang="en-AU" sz="3000" dirty="0" smtClean="0">
              <a:latin typeface="NSWPrintSolid" panose="000004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6632" y="376372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 smtClean="0"/>
              <a:t>BLOW OUT</a:t>
            </a:r>
            <a:endParaRPr lang="en-AU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208232" y="4932615"/>
            <a:ext cx="350090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>
                <a:latin typeface="NSWPrintSolid" panose="00000400000000000000" pitchFamily="2" charset="0"/>
              </a:rPr>
              <a:t>You want to sell your bicycle. Write a good ad for the newspaper.</a:t>
            </a:r>
          </a:p>
          <a:p>
            <a:r>
              <a:rPr lang="en-AU" sz="3200" dirty="0" smtClean="0">
                <a:latin typeface="NSWPrintSolid" panose="00000400000000000000" pitchFamily="2" charset="0"/>
              </a:rPr>
              <a:t>Remember: Give all the important information in an interesting way so that someone will want to buy it.</a:t>
            </a:r>
            <a:endParaRPr lang="en-AU" sz="3200" dirty="0" smtClean="0">
              <a:latin typeface="NSWPrintSolid" panose="000004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73408" y="4932615"/>
            <a:ext cx="3567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 smtClean="0"/>
              <a:t>FOR SALE</a:t>
            </a:r>
            <a:endParaRPr lang="en-AU" sz="2800" dirty="0"/>
          </a:p>
        </p:txBody>
      </p:sp>
      <p:pic>
        <p:nvPicPr>
          <p:cNvPr id="8194" name="Picture 2" descr="Image result for tyre swin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42" r="15751" b="10020"/>
          <a:stretch/>
        </p:blipFill>
        <p:spPr bwMode="auto">
          <a:xfrm flipH="1">
            <a:off x="647696" y="1259632"/>
            <a:ext cx="2250240" cy="2675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result for bik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19850" y="6374038"/>
            <a:ext cx="1705494" cy="2302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Image result for for sale sign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4503">
            <a:off x="3733252" y="5763914"/>
            <a:ext cx="1224136" cy="1645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1930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6632" y="107504"/>
            <a:ext cx="6624736" cy="42484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116632" y="4788024"/>
            <a:ext cx="6624736" cy="42484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extBox 8"/>
          <p:cNvSpPr txBox="1"/>
          <p:nvPr/>
        </p:nvSpPr>
        <p:spPr>
          <a:xfrm>
            <a:off x="3550520" y="899592"/>
            <a:ext cx="31683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>
                <a:latin typeface="NSWPrintSolid" panose="00000400000000000000" pitchFamily="2" charset="0"/>
              </a:rPr>
              <a:t>You want to tell people about your ideas.</a:t>
            </a:r>
          </a:p>
          <a:p>
            <a:endParaRPr lang="en-AU" sz="3200" dirty="0">
              <a:latin typeface="NSWPrintSolid" panose="00000400000000000000" pitchFamily="2" charset="0"/>
            </a:endParaRPr>
          </a:p>
          <a:p>
            <a:r>
              <a:rPr lang="en-AU" sz="3200" dirty="0" smtClean="0">
                <a:latin typeface="NSWPrintSolid" panose="00000400000000000000" pitchFamily="2" charset="0"/>
              </a:rPr>
              <a:t>Design 5 bumper stickers with some smart saying on each.</a:t>
            </a:r>
            <a:endParaRPr lang="en-AU" sz="3200" dirty="0" smtClean="0">
              <a:latin typeface="NSWPrintSolid" panose="000004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6632" y="376372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 smtClean="0"/>
              <a:t>SPREAD THE WORD</a:t>
            </a:r>
            <a:endParaRPr lang="en-AU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208232" y="5142545"/>
            <a:ext cx="350090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>
                <a:latin typeface="NSWPrintSolid" panose="00000400000000000000" pitchFamily="2" charset="0"/>
              </a:rPr>
              <a:t>Write a letter to the president of the United States.</a:t>
            </a:r>
          </a:p>
          <a:p>
            <a:r>
              <a:rPr lang="en-AU" sz="3200" dirty="0" smtClean="0">
                <a:latin typeface="NSWPrintSolid" panose="00000400000000000000" pitchFamily="2" charset="0"/>
              </a:rPr>
              <a:t>Tell him about the important things for he should be doing for the country.</a:t>
            </a:r>
            <a:endParaRPr lang="en-AU" sz="3200" dirty="0" smtClean="0">
              <a:latin typeface="NSWPrintSolid" panose="000004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73408" y="4932615"/>
            <a:ext cx="3567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 smtClean="0"/>
              <a:t>TO THE CHIEF</a:t>
            </a:r>
            <a:endParaRPr lang="en-AU" sz="2800" dirty="0"/>
          </a:p>
        </p:txBody>
      </p:sp>
      <p:pic>
        <p:nvPicPr>
          <p:cNvPr id="9218" name="Picture 2" descr="Image result for back of car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5" t="11257" r="14748" b="6714"/>
          <a:stretch/>
        </p:blipFill>
        <p:spPr bwMode="auto">
          <a:xfrm>
            <a:off x="505006" y="1403648"/>
            <a:ext cx="2535620" cy="2269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mage result for formal letter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445" y="5943982"/>
            <a:ext cx="2665779" cy="2665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5820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6632" y="107504"/>
            <a:ext cx="6624736" cy="42484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116632" y="4788024"/>
            <a:ext cx="6624736" cy="42484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extBox 8"/>
          <p:cNvSpPr txBox="1"/>
          <p:nvPr/>
        </p:nvSpPr>
        <p:spPr>
          <a:xfrm>
            <a:off x="3040626" y="338914"/>
            <a:ext cx="367824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000" dirty="0" smtClean="0">
                <a:latin typeface="NSWPrintSolid" panose="00000400000000000000" pitchFamily="2" charset="0"/>
              </a:rPr>
              <a:t>Draw a picture of an outdoor advertising sign to tell about your favourite thing. Include a picture in your sign.</a:t>
            </a:r>
          </a:p>
          <a:p>
            <a:r>
              <a:rPr lang="en-AU" sz="3000" dirty="0" smtClean="0">
                <a:latin typeface="NSWPrintSolid" panose="00000400000000000000" pitchFamily="2" charset="0"/>
              </a:rPr>
              <a:t>What do you think of the idea of removing all outdoor signs along the highways? Why do you think so?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6632" y="323400"/>
            <a:ext cx="2923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 smtClean="0"/>
              <a:t>SIGN HERE</a:t>
            </a:r>
            <a:endParaRPr lang="en-AU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208232" y="5142545"/>
            <a:ext cx="350090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>
                <a:latin typeface="NSWPrintSolid" panose="00000400000000000000" pitchFamily="2" charset="0"/>
              </a:rPr>
              <a:t>Describe an elephant to someone who has NEVER seen one, not even a picture.</a:t>
            </a:r>
          </a:p>
          <a:p>
            <a:r>
              <a:rPr lang="en-AU" sz="3200" dirty="0" smtClean="0">
                <a:latin typeface="NSWPrintSolid" panose="00000400000000000000" pitchFamily="2" charset="0"/>
              </a:rPr>
              <a:t>Remember to think of his size, weight, shape and other important features.</a:t>
            </a:r>
            <a:endParaRPr lang="en-AU" sz="3200" dirty="0" smtClean="0">
              <a:latin typeface="NSWPrintSolid" panose="000004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86642" y="5004048"/>
            <a:ext cx="3032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 smtClean="0"/>
              <a:t>IVORY HUNTER</a:t>
            </a:r>
            <a:endParaRPr lang="en-AU" sz="2800" dirty="0"/>
          </a:p>
        </p:txBody>
      </p:sp>
      <p:pic>
        <p:nvPicPr>
          <p:cNvPr id="10242" name="Picture 2" descr="Image result for billboard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61" y="1547664"/>
            <a:ext cx="2437456" cy="176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Image result for elephant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42239" y="5724127"/>
            <a:ext cx="2775342" cy="2775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86066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6632" y="107504"/>
            <a:ext cx="6624736" cy="42484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116632" y="4788024"/>
            <a:ext cx="6624736" cy="42484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extBox 8"/>
          <p:cNvSpPr txBox="1"/>
          <p:nvPr/>
        </p:nvSpPr>
        <p:spPr>
          <a:xfrm>
            <a:off x="3040626" y="354300"/>
            <a:ext cx="367824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000" dirty="0" smtClean="0">
                <a:latin typeface="NSWPrintSolid" panose="00000400000000000000" pitchFamily="2" charset="0"/>
              </a:rPr>
              <a:t>Write the names of three things that are part of each season of the year. Spring......Summer......Autumn..... Fall......</a:t>
            </a:r>
          </a:p>
          <a:p>
            <a:endParaRPr lang="en-AU" sz="3000" dirty="0">
              <a:latin typeface="NSWPrintSolid" panose="00000400000000000000" pitchFamily="2" charset="0"/>
            </a:endParaRPr>
          </a:p>
          <a:p>
            <a:r>
              <a:rPr lang="en-AU" sz="3000" dirty="0" smtClean="0">
                <a:latin typeface="NSWPrintSolid" panose="00000400000000000000" pitchFamily="2" charset="0"/>
              </a:rPr>
              <a:t>Examples: Winter-snow; Spring-new leaves.</a:t>
            </a:r>
            <a:endParaRPr lang="en-AU" sz="3000" dirty="0" smtClean="0">
              <a:latin typeface="NSWPrintSolid" panose="000004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6632" y="323400"/>
            <a:ext cx="2923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 smtClean="0"/>
              <a:t>FOUR SEASONS</a:t>
            </a:r>
            <a:endParaRPr lang="en-AU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208232" y="5269428"/>
            <a:ext cx="350090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>
                <a:latin typeface="NSWPrintSolid" panose="00000400000000000000" pitchFamily="2" charset="0"/>
              </a:rPr>
              <a:t>If you could change into an animal, what would you like to be?</a:t>
            </a:r>
          </a:p>
          <a:p>
            <a:endParaRPr lang="en-AU" sz="3200" dirty="0">
              <a:latin typeface="NSWPrintSolid" panose="00000400000000000000" pitchFamily="2" charset="0"/>
            </a:endParaRPr>
          </a:p>
          <a:p>
            <a:r>
              <a:rPr lang="en-AU" sz="3200" dirty="0" smtClean="0">
                <a:latin typeface="NSWPrintSolid" panose="00000400000000000000" pitchFamily="2" charset="0"/>
              </a:rPr>
              <a:t>What are all the things you would do?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86642" y="5004048"/>
            <a:ext cx="3032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 smtClean="0"/>
              <a:t>CHANGE OVER</a:t>
            </a:r>
            <a:endParaRPr lang="en-AU" sz="2800" dirty="0"/>
          </a:p>
        </p:txBody>
      </p:sp>
      <p:pic>
        <p:nvPicPr>
          <p:cNvPr id="11266" name="Picture 2" descr="Image result for four season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57" y="1335740"/>
            <a:ext cx="2300155" cy="2300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Image result for hors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094" y="6207967"/>
            <a:ext cx="2381250" cy="167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908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6632" y="107504"/>
            <a:ext cx="6624736" cy="42484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116632" y="4788024"/>
            <a:ext cx="6624736" cy="42484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extBox 8"/>
          <p:cNvSpPr txBox="1"/>
          <p:nvPr/>
        </p:nvSpPr>
        <p:spPr>
          <a:xfrm>
            <a:off x="3429000" y="252095"/>
            <a:ext cx="316835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>
                <a:latin typeface="NSWPrintSolid" panose="00000400000000000000" pitchFamily="2" charset="0"/>
              </a:rPr>
              <a:t>You are alone on an island.....You have an umbrella..... Write down all the ways it can be useful to you.</a:t>
            </a:r>
          </a:p>
          <a:p>
            <a:endParaRPr lang="en-AU" sz="3200" dirty="0">
              <a:latin typeface="NSWPrintSolid" panose="00000400000000000000" pitchFamily="2" charset="0"/>
            </a:endParaRPr>
          </a:p>
          <a:p>
            <a:r>
              <a:rPr lang="en-AU" sz="3200" dirty="0" smtClean="0">
                <a:latin typeface="NSWPrintSolid" panose="00000400000000000000" pitchFamily="2" charset="0"/>
              </a:rPr>
              <a:t>Draw a picture showing one use of the umbrella.</a:t>
            </a:r>
            <a:endParaRPr lang="en-AU" sz="3200" dirty="0">
              <a:latin typeface="NSWPrintSolid" panose="000004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2656" y="251520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 smtClean="0"/>
              <a:t>SHIP-WRECKED!</a:t>
            </a:r>
            <a:endParaRPr lang="en-AU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232194" y="4860032"/>
            <a:ext cx="345147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000" dirty="0" smtClean="0">
                <a:latin typeface="NSWPrintSolid" panose="00000400000000000000" pitchFamily="2" charset="0"/>
              </a:rPr>
              <a:t>Draw a rainbow using as many colours as you can.</a:t>
            </a:r>
          </a:p>
          <a:p>
            <a:endParaRPr lang="en-AU" sz="3000" dirty="0" smtClean="0">
              <a:latin typeface="NSWPrintSolid" panose="00000400000000000000" pitchFamily="2" charset="0"/>
            </a:endParaRPr>
          </a:p>
          <a:p>
            <a:r>
              <a:rPr lang="en-AU" sz="3000" dirty="0" smtClean="0">
                <a:latin typeface="NSWPrintSolid" panose="00000400000000000000" pitchFamily="2" charset="0"/>
              </a:rPr>
              <a:t>Write the names of the colours in a column... Next to each colour write the name of something that you think would look good in that colour.</a:t>
            </a:r>
            <a:endParaRPr lang="en-AU" sz="3000" dirty="0">
              <a:latin typeface="NSWPrintSolid" panose="000004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92323" y="4860032"/>
            <a:ext cx="3249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 smtClean="0"/>
              <a:t>OVER THE RAINBOW</a:t>
            </a:r>
            <a:endParaRPr lang="en-AU" sz="2800" dirty="0"/>
          </a:p>
        </p:txBody>
      </p:sp>
      <p:pic>
        <p:nvPicPr>
          <p:cNvPr id="2050" name="Picture 2" descr="Image result for deserted island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0" y="2051720"/>
            <a:ext cx="2380666" cy="212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elated image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54"/>
          <a:stretch/>
        </p:blipFill>
        <p:spPr bwMode="auto">
          <a:xfrm rot="1249788">
            <a:off x="2153856" y="2111833"/>
            <a:ext cx="1364802" cy="1178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Related image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076" y="6012160"/>
            <a:ext cx="2475276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0219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6632" y="107504"/>
            <a:ext cx="6624736" cy="42484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116632" y="4788024"/>
            <a:ext cx="6624736" cy="42484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extBox 8"/>
          <p:cNvSpPr txBox="1"/>
          <p:nvPr/>
        </p:nvSpPr>
        <p:spPr>
          <a:xfrm>
            <a:off x="3040626" y="683568"/>
            <a:ext cx="367824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000" dirty="0" smtClean="0">
                <a:latin typeface="NSWPrintSolid" panose="00000400000000000000" pitchFamily="2" charset="0"/>
              </a:rPr>
              <a:t>You see a monkey in a cage at a zoo. He looks at you. What do you think he might be thinking.</a:t>
            </a:r>
          </a:p>
          <a:p>
            <a:endParaRPr lang="en-AU" sz="3000" dirty="0" smtClean="0">
              <a:latin typeface="NSWPrintSolid" panose="00000400000000000000" pitchFamily="2" charset="0"/>
            </a:endParaRPr>
          </a:p>
          <a:p>
            <a:r>
              <a:rPr lang="en-AU" sz="3000" dirty="0" smtClean="0">
                <a:latin typeface="NSWPrintSolid" panose="00000400000000000000" pitchFamily="2" charset="0"/>
              </a:rPr>
              <a:t>Tell about an adventure you would like to have with him.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6632" y="323400"/>
            <a:ext cx="2923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 smtClean="0"/>
              <a:t>ZOO STUFF</a:t>
            </a:r>
            <a:endParaRPr lang="en-AU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208232" y="5269428"/>
            <a:ext cx="350090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>
                <a:latin typeface="NSWPrintSolid" panose="00000400000000000000" pitchFamily="2" charset="0"/>
              </a:rPr>
              <a:t>Make a list of six living things you see on the way to school.</a:t>
            </a:r>
          </a:p>
          <a:p>
            <a:endParaRPr lang="en-AU" sz="3200" dirty="0">
              <a:latin typeface="NSWPrintSolid" panose="00000400000000000000" pitchFamily="2" charset="0"/>
            </a:endParaRPr>
          </a:p>
          <a:p>
            <a:r>
              <a:rPr lang="en-AU" sz="3200" dirty="0" smtClean="0">
                <a:latin typeface="NSWPrintSolid" panose="00000400000000000000" pitchFamily="2" charset="0"/>
              </a:rPr>
              <a:t>Make a list of ten     non-living things you see.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86642" y="5004048"/>
            <a:ext cx="3032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 smtClean="0"/>
              <a:t>THINGS I SEE</a:t>
            </a:r>
            <a:endParaRPr lang="en-AU" sz="2800" dirty="0"/>
          </a:p>
        </p:txBody>
      </p:sp>
      <p:sp>
        <p:nvSpPr>
          <p:cNvPr id="2" name="AutoShape 2" descr="Image result for monkey in cage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677863"/>
            <a:ext cx="1619250" cy="141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12292" name="Picture 4" descr="Image result for monkey in a cag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79" y="1403648"/>
            <a:ext cx="2019300" cy="20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Image result for walk to school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72856" y="5724128"/>
            <a:ext cx="2459800" cy="2662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98087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6632" y="107504"/>
            <a:ext cx="6624736" cy="42484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116632" y="4788024"/>
            <a:ext cx="6624736" cy="42484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extBox 8"/>
          <p:cNvSpPr txBox="1"/>
          <p:nvPr/>
        </p:nvSpPr>
        <p:spPr>
          <a:xfrm>
            <a:off x="3063122" y="1031411"/>
            <a:ext cx="367824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000" dirty="0" smtClean="0">
                <a:latin typeface="NSWPrintSolid" panose="00000400000000000000" pitchFamily="2" charset="0"/>
              </a:rPr>
              <a:t>Imagine you are a toothbrush.</a:t>
            </a:r>
          </a:p>
          <a:p>
            <a:endParaRPr lang="en-AU" sz="3000" dirty="0" smtClean="0">
              <a:latin typeface="NSWPrintSolid" panose="00000400000000000000" pitchFamily="2" charset="0"/>
            </a:endParaRPr>
          </a:p>
          <a:p>
            <a:r>
              <a:rPr lang="en-AU" sz="3000" dirty="0" smtClean="0">
                <a:latin typeface="NSWPrintSolid" panose="00000400000000000000" pitchFamily="2" charset="0"/>
              </a:rPr>
              <a:t>Tell about all the things that could happen to you in one day..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6632" y="323400"/>
            <a:ext cx="2923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 smtClean="0"/>
              <a:t>SMILE</a:t>
            </a:r>
            <a:endParaRPr lang="en-AU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221729" y="5527268"/>
            <a:ext cx="350090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>
                <a:latin typeface="NSWPrintSolid" panose="00000400000000000000" pitchFamily="2" charset="0"/>
              </a:rPr>
              <a:t>Describe the funniest thing you saw at the circus.</a:t>
            </a:r>
          </a:p>
          <a:p>
            <a:endParaRPr lang="en-AU" sz="3200" dirty="0">
              <a:latin typeface="NSWPrintSolid" panose="00000400000000000000" pitchFamily="2" charset="0"/>
            </a:endParaRPr>
          </a:p>
          <a:p>
            <a:r>
              <a:rPr lang="en-AU" sz="3200" dirty="0" smtClean="0">
                <a:latin typeface="NSWPrintSolid" panose="00000400000000000000" pitchFamily="2" charset="0"/>
              </a:rPr>
              <a:t>Describe the scariest thing you saw at the circus.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86642" y="5004048"/>
            <a:ext cx="3032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 smtClean="0"/>
              <a:t>THE BIG TOP</a:t>
            </a:r>
            <a:endParaRPr lang="en-AU" sz="2800" dirty="0"/>
          </a:p>
        </p:txBody>
      </p:sp>
      <p:pic>
        <p:nvPicPr>
          <p:cNvPr id="13314" name="Picture 2" descr="Image result for toothbrush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4" t="7708" r="10542" b="10526"/>
          <a:stretch/>
        </p:blipFill>
        <p:spPr bwMode="auto">
          <a:xfrm>
            <a:off x="476672" y="1794550"/>
            <a:ext cx="2298418" cy="1841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Image result for circus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953" y="5868144"/>
            <a:ext cx="2359606" cy="239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89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6632" y="107504"/>
            <a:ext cx="6624736" cy="42484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116632" y="4788024"/>
            <a:ext cx="6624736" cy="42484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extBox 8"/>
          <p:cNvSpPr txBox="1"/>
          <p:nvPr/>
        </p:nvSpPr>
        <p:spPr>
          <a:xfrm>
            <a:off x="3356992" y="539552"/>
            <a:ext cx="316835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>
                <a:latin typeface="NSWPrintSolid" panose="00000400000000000000" pitchFamily="2" charset="0"/>
              </a:rPr>
              <a:t>Name your best friend.</a:t>
            </a:r>
          </a:p>
          <a:p>
            <a:endParaRPr lang="en-AU" sz="3200" dirty="0">
              <a:latin typeface="NSWPrintSolid" panose="00000400000000000000" pitchFamily="2" charset="0"/>
            </a:endParaRPr>
          </a:p>
          <a:p>
            <a:r>
              <a:rPr lang="en-AU" sz="3200" dirty="0" smtClean="0">
                <a:latin typeface="NSWPrintSolid" panose="00000400000000000000" pitchFamily="2" charset="0"/>
              </a:rPr>
              <a:t>Tell all the things you like about him (or her).</a:t>
            </a:r>
          </a:p>
          <a:p>
            <a:endParaRPr lang="en-AU" sz="3200" dirty="0">
              <a:latin typeface="NSWPrintSolid" panose="00000400000000000000" pitchFamily="2" charset="0"/>
            </a:endParaRPr>
          </a:p>
          <a:p>
            <a:r>
              <a:rPr lang="en-AU" sz="3200" dirty="0" smtClean="0">
                <a:latin typeface="NSWPrintSolid" panose="00000400000000000000" pitchFamily="2" charset="0"/>
              </a:rPr>
              <a:t>Tell about anything you do not like.</a:t>
            </a:r>
            <a:endParaRPr lang="en-AU" sz="3200" dirty="0">
              <a:latin typeface="NSWPrintSolid" panose="000004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2656" y="251520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 smtClean="0"/>
              <a:t>AMIGO</a:t>
            </a:r>
            <a:endParaRPr lang="en-AU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363580" y="5502288"/>
            <a:ext cx="31683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>
                <a:latin typeface="NSWPrintSolid" panose="00000400000000000000" pitchFamily="2" charset="0"/>
              </a:rPr>
              <a:t>If you could have any wish, what would it be?</a:t>
            </a:r>
          </a:p>
          <a:p>
            <a:endParaRPr lang="en-AU" sz="3200" dirty="0">
              <a:latin typeface="NSWPrintSolid" panose="00000400000000000000" pitchFamily="2" charset="0"/>
            </a:endParaRPr>
          </a:p>
          <a:p>
            <a:r>
              <a:rPr lang="en-AU" sz="3200" dirty="0" smtClean="0">
                <a:latin typeface="NSWPrintSolid" panose="00000400000000000000" pitchFamily="2" charset="0"/>
              </a:rPr>
              <a:t>What would you do after the wish came true?</a:t>
            </a:r>
            <a:endParaRPr lang="en-AU" sz="3200" dirty="0">
              <a:latin typeface="NSWPrintSolid" panose="000004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81701" y="5056238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 smtClean="0"/>
              <a:t>MAKE-A-WISH</a:t>
            </a:r>
            <a:endParaRPr lang="en-AU" sz="2800" dirty="0"/>
          </a:p>
        </p:txBody>
      </p:sp>
      <p:pic>
        <p:nvPicPr>
          <p:cNvPr id="3074" name="Picture 2" descr="Image result for best friend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0" y="1259632"/>
            <a:ext cx="252028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wishing well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837" y="6157481"/>
            <a:ext cx="1791515" cy="2230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3766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6632" y="107504"/>
            <a:ext cx="6624736" cy="42484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116632" y="4788024"/>
            <a:ext cx="6624736" cy="42484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extBox 8"/>
          <p:cNvSpPr txBox="1"/>
          <p:nvPr/>
        </p:nvSpPr>
        <p:spPr>
          <a:xfrm>
            <a:off x="3501008" y="251520"/>
            <a:ext cx="316835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>
                <a:latin typeface="NSWPrintSolid" panose="00000400000000000000" pitchFamily="2" charset="0"/>
              </a:rPr>
              <a:t>What unusual pet would you like to have?</a:t>
            </a:r>
          </a:p>
          <a:p>
            <a:endParaRPr lang="en-AU" sz="3200" dirty="0">
              <a:latin typeface="NSWPrintSolid" panose="00000400000000000000" pitchFamily="2" charset="0"/>
            </a:endParaRPr>
          </a:p>
          <a:p>
            <a:r>
              <a:rPr lang="en-AU" sz="3200" dirty="0" smtClean="0">
                <a:latin typeface="NSWPrintSolid" panose="00000400000000000000" pitchFamily="2" charset="0"/>
              </a:rPr>
              <a:t>Tell why you chose it and what you would do with it.</a:t>
            </a:r>
          </a:p>
          <a:p>
            <a:r>
              <a:rPr lang="en-AU" sz="3200" dirty="0" smtClean="0">
                <a:latin typeface="NSWPrintSolid" panose="00000400000000000000" pitchFamily="2" charset="0"/>
              </a:rPr>
              <a:t>Draw a picture of your pet.</a:t>
            </a:r>
            <a:endParaRPr lang="en-AU" sz="3200" dirty="0">
              <a:latin typeface="NSWPrintSolid" panose="000004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2656" y="251520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 smtClean="0"/>
              <a:t>SUPER CHOICE</a:t>
            </a:r>
            <a:endParaRPr lang="en-AU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363580" y="5502288"/>
            <a:ext cx="31683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>
                <a:latin typeface="NSWPrintSolid" panose="00000400000000000000" pitchFamily="2" charset="0"/>
              </a:rPr>
              <a:t>Suppose you had to live in a tree house for three days.</a:t>
            </a:r>
          </a:p>
          <a:p>
            <a:endParaRPr lang="en-AU" sz="3200" dirty="0">
              <a:latin typeface="NSWPrintSolid" panose="00000400000000000000" pitchFamily="2" charset="0"/>
            </a:endParaRPr>
          </a:p>
          <a:p>
            <a:r>
              <a:rPr lang="en-AU" sz="3200" dirty="0" smtClean="0">
                <a:latin typeface="NSWPrintSolid" panose="00000400000000000000" pitchFamily="2" charset="0"/>
              </a:rPr>
              <a:t>Make a list of all the supplies you would need.</a:t>
            </a:r>
            <a:endParaRPr lang="en-AU" sz="3200" dirty="0">
              <a:latin typeface="NSWPrintSolid" panose="000004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81701" y="5056238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 smtClean="0"/>
              <a:t>FOR THE BIRDS</a:t>
            </a:r>
            <a:endParaRPr lang="en-AU" sz="2800" dirty="0"/>
          </a:p>
        </p:txBody>
      </p:sp>
      <p:pic>
        <p:nvPicPr>
          <p:cNvPr id="4100" name="Picture 4" descr="Related ima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41" y="3162929"/>
            <a:ext cx="1121432" cy="79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crocodil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784" y="2555776"/>
            <a:ext cx="1857375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mage result for fro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0" y="1907097"/>
            <a:ext cx="1224173" cy="100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Image result for cat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800" y="1024647"/>
            <a:ext cx="1274980" cy="144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Image result for tree house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8940">
            <a:off x="4097532" y="5868144"/>
            <a:ext cx="2436497" cy="256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8960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6632" y="107504"/>
            <a:ext cx="6624736" cy="42484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116632" y="4788024"/>
            <a:ext cx="6624736" cy="42484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extBox 8"/>
          <p:cNvSpPr txBox="1"/>
          <p:nvPr/>
        </p:nvSpPr>
        <p:spPr>
          <a:xfrm>
            <a:off x="3492655" y="708246"/>
            <a:ext cx="31683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>
                <a:latin typeface="NSWPrintSolid" panose="00000400000000000000" pitchFamily="2" charset="0"/>
              </a:rPr>
              <a:t>Finish this story.....</a:t>
            </a:r>
          </a:p>
          <a:p>
            <a:endParaRPr lang="en-AU" sz="3200" dirty="0">
              <a:latin typeface="NSWPrintSolid" panose="00000400000000000000" pitchFamily="2" charset="0"/>
            </a:endParaRPr>
          </a:p>
          <a:p>
            <a:r>
              <a:rPr lang="en-AU" sz="3200" dirty="0" smtClean="0">
                <a:latin typeface="NSWPrintSolid" panose="00000400000000000000" pitchFamily="2" charset="0"/>
              </a:rPr>
              <a:t>My dog was barking at the front door. We heard a scratching sound outside......</a:t>
            </a:r>
            <a:endParaRPr lang="en-AU" sz="3200" dirty="0">
              <a:latin typeface="NSWPrintSolid" panose="000004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2656" y="251520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 smtClean="0"/>
              <a:t>WHO’S THERE?</a:t>
            </a:r>
            <a:endParaRPr lang="en-AU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363580" y="5292080"/>
            <a:ext cx="316835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>
                <a:latin typeface="NSWPrintSolid" panose="00000400000000000000" pitchFamily="2" charset="0"/>
              </a:rPr>
              <a:t>You have just become an ant.</a:t>
            </a:r>
          </a:p>
          <a:p>
            <a:endParaRPr lang="en-AU" sz="3200" dirty="0">
              <a:latin typeface="NSWPrintSolid" panose="00000400000000000000" pitchFamily="2" charset="0"/>
            </a:endParaRPr>
          </a:p>
          <a:p>
            <a:r>
              <a:rPr lang="en-AU" sz="3200" dirty="0" smtClean="0">
                <a:latin typeface="NSWPrintSolid" panose="00000400000000000000" pitchFamily="2" charset="0"/>
              </a:rPr>
              <a:t>In what ways is your life now different? (Think of housing, food, safety, etc.)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81701" y="5056238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 smtClean="0"/>
              <a:t>ANTHILL 101</a:t>
            </a:r>
            <a:endParaRPr lang="en-AU" sz="2800" dirty="0"/>
          </a:p>
        </p:txBody>
      </p:sp>
      <p:pic>
        <p:nvPicPr>
          <p:cNvPr id="5122" name="Picture 2" descr="Image result for barking do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832" y="2362273"/>
            <a:ext cx="1212196" cy="1169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door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70" y="1092721"/>
            <a:ext cx="158115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ant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654" y="6012160"/>
            <a:ext cx="2281633" cy="249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730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6632" y="107504"/>
            <a:ext cx="6624736" cy="42484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116632" y="4788024"/>
            <a:ext cx="6624736" cy="42484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extBox 8"/>
          <p:cNvSpPr txBox="1"/>
          <p:nvPr/>
        </p:nvSpPr>
        <p:spPr>
          <a:xfrm>
            <a:off x="3492655" y="708246"/>
            <a:ext cx="31683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>
                <a:latin typeface="NSWPrintSolid" panose="00000400000000000000" pitchFamily="2" charset="0"/>
              </a:rPr>
              <a:t>Write a short story that uses these words:</a:t>
            </a:r>
          </a:p>
          <a:p>
            <a:endParaRPr lang="en-AU" sz="3200" dirty="0">
              <a:latin typeface="NSWPrintSolid" panose="00000400000000000000" pitchFamily="2" charset="0"/>
            </a:endParaRPr>
          </a:p>
          <a:p>
            <a:r>
              <a:rPr lang="en-AU" sz="3200" dirty="0">
                <a:latin typeface="NSWPrintSolid" panose="00000400000000000000" pitchFamily="2" charset="0"/>
              </a:rPr>
              <a:t>s</a:t>
            </a:r>
            <a:r>
              <a:rPr lang="en-AU" sz="3200" dirty="0" smtClean="0">
                <a:latin typeface="NSWPrintSolid" panose="00000400000000000000" pitchFamily="2" charset="0"/>
              </a:rPr>
              <a:t>torm, house, rain, fireplace, lightning, soup, log, smoke.</a:t>
            </a:r>
            <a:endParaRPr lang="en-AU" sz="3200" dirty="0">
              <a:latin typeface="NSWPrintSolid" panose="000004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2656" y="251520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 smtClean="0"/>
              <a:t>CATS ‘N DOGS</a:t>
            </a:r>
            <a:endParaRPr lang="en-AU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88640" y="5292080"/>
            <a:ext cx="31683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>
                <a:latin typeface="NSWPrintSolid" panose="00000400000000000000" pitchFamily="2" charset="0"/>
              </a:rPr>
              <a:t>Write a story that </a:t>
            </a:r>
            <a:r>
              <a:rPr lang="en-AU" sz="3200" b="1" u="sng" dirty="0" smtClean="0">
                <a:latin typeface="NSWPrintSolid" panose="00000400000000000000" pitchFamily="2" charset="0"/>
              </a:rPr>
              <a:t>ends</a:t>
            </a:r>
            <a:r>
              <a:rPr lang="en-AU" sz="3200" dirty="0" smtClean="0">
                <a:latin typeface="NSWPrintSolid" panose="00000400000000000000" pitchFamily="2" charset="0"/>
              </a:rPr>
              <a:t> with this sentence:</a:t>
            </a:r>
          </a:p>
          <a:p>
            <a:endParaRPr lang="en-AU" sz="3200" dirty="0">
              <a:latin typeface="NSWPrintSolid" panose="00000400000000000000" pitchFamily="2" charset="0"/>
            </a:endParaRPr>
          </a:p>
          <a:p>
            <a:r>
              <a:rPr lang="en-AU" sz="3200" dirty="0" smtClean="0">
                <a:latin typeface="NSWPrintSolid" panose="00000400000000000000" pitchFamily="2" charset="0"/>
              </a:rPr>
              <a:t>The bear shook my  hand and went back  into his cage.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81701" y="5056238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 smtClean="0"/>
              <a:t>BEAR WITH ME</a:t>
            </a:r>
            <a:endParaRPr lang="en-AU" sz="2800" dirty="0"/>
          </a:p>
        </p:txBody>
      </p:sp>
      <p:pic>
        <p:nvPicPr>
          <p:cNvPr id="6146" name="Picture 2" descr="Image result for rainy day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72" y="1162946"/>
            <a:ext cx="2485755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bear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880" y="6300192"/>
            <a:ext cx="1919288" cy="1714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mage result for boy handshake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4907033" y="6660232"/>
            <a:ext cx="1486030" cy="1897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8587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6632" y="107504"/>
            <a:ext cx="6624736" cy="42484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116632" y="4788024"/>
            <a:ext cx="6624736" cy="42484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extBox 8"/>
          <p:cNvSpPr txBox="1"/>
          <p:nvPr/>
        </p:nvSpPr>
        <p:spPr>
          <a:xfrm>
            <a:off x="3284984" y="456506"/>
            <a:ext cx="337602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>
                <a:latin typeface="NSWPrintSolid" panose="00000400000000000000" pitchFamily="2" charset="0"/>
              </a:rPr>
              <a:t>Make a list of 5 smells that you like....and 3 that you do </a:t>
            </a:r>
            <a:r>
              <a:rPr lang="en-AU" sz="3200" b="1" u="sng" dirty="0" smtClean="0">
                <a:latin typeface="NSWPrintSolid" panose="00000400000000000000" pitchFamily="2" charset="0"/>
              </a:rPr>
              <a:t>not</a:t>
            </a:r>
            <a:r>
              <a:rPr lang="en-AU" sz="3200" dirty="0" smtClean="0">
                <a:latin typeface="NSWPrintSolid" panose="00000400000000000000" pitchFamily="2" charset="0"/>
              </a:rPr>
              <a:t> like.</a:t>
            </a:r>
          </a:p>
          <a:p>
            <a:endParaRPr lang="en-AU" sz="3200" dirty="0">
              <a:latin typeface="NSWPrintSolid" panose="00000400000000000000" pitchFamily="2" charset="0"/>
            </a:endParaRPr>
          </a:p>
          <a:p>
            <a:r>
              <a:rPr lang="en-AU" sz="3200" dirty="0" smtClean="0">
                <a:latin typeface="NSWPrintSolid" panose="00000400000000000000" pitchFamily="2" charset="0"/>
              </a:rPr>
              <a:t>Draw a picture of something that smells good.</a:t>
            </a:r>
            <a:endParaRPr lang="en-AU" sz="3200" dirty="0">
              <a:latin typeface="NSWPrintSolid" panose="000004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2656" y="251520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 smtClean="0"/>
              <a:t>WHIFF-A-BIT</a:t>
            </a:r>
            <a:endParaRPr lang="en-AU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88640" y="5281042"/>
            <a:ext cx="352839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>
                <a:latin typeface="NSWPrintSolid" panose="00000400000000000000" pitchFamily="2" charset="0"/>
              </a:rPr>
              <a:t>What would you do if you found an elephant in your bathtub?</a:t>
            </a:r>
          </a:p>
          <a:p>
            <a:endParaRPr lang="en-AU" sz="3200" dirty="0">
              <a:latin typeface="NSWPrintSolid" panose="00000400000000000000" pitchFamily="2" charset="0"/>
            </a:endParaRPr>
          </a:p>
          <a:p>
            <a:r>
              <a:rPr lang="en-AU" sz="3200" dirty="0" smtClean="0">
                <a:latin typeface="NSWPrintSolid" panose="00000400000000000000" pitchFamily="2" charset="0"/>
              </a:rPr>
              <a:t>Tell how you might try to get him out.</a:t>
            </a:r>
            <a:endParaRPr lang="en-AU" sz="3200" dirty="0">
              <a:latin typeface="NSWPrintSolid" panose="00000400000000000000" pitchFamily="2" charset="0"/>
            </a:endParaRPr>
          </a:p>
          <a:p>
            <a:endParaRPr lang="en-AU" sz="3200" dirty="0" smtClean="0">
              <a:latin typeface="NSWPrintSolid" panose="000004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81701" y="5056238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 smtClean="0"/>
              <a:t>CALL A PLUMBER</a:t>
            </a:r>
            <a:endParaRPr lang="en-AU" sz="2800" dirty="0"/>
          </a:p>
        </p:txBody>
      </p:sp>
      <p:pic>
        <p:nvPicPr>
          <p:cNvPr id="9218" name="Picture 2" descr="Image result for smell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71"/>
          <a:stretch/>
        </p:blipFill>
        <p:spPr bwMode="auto">
          <a:xfrm flipH="1">
            <a:off x="682734" y="1115616"/>
            <a:ext cx="2540203" cy="2728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elephant in bathtub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60"/>
          <a:stretch/>
        </p:blipFill>
        <p:spPr bwMode="auto">
          <a:xfrm>
            <a:off x="4079995" y="5928342"/>
            <a:ext cx="1963853" cy="172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5564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6632" y="107504"/>
            <a:ext cx="6624736" cy="42484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116632" y="4788024"/>
            <a:ext cx="6624736" cy="42484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extBox 8"/>
          <p:cNvSpPr txBox="1"/>
          <p:nvPr/>
        </p:nvSpPr>
        <p:spPr>
          <a:xfrm>
            <a:off x="3284984" y="456506"/>
            <a:ext cx="337602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>
                <a:latin typeface="NSWPrintSolid" panose="00000400000000000000" pitchFamily="2" charset="0"/>
              </a:rPr>
              <a:t>Make a list of eight sounds. Next to each write the thing that makes the sound.</a:t>
            </a:r>
          </a:p>
          <a:p>
            <a:endParaRPr lang="en-AU" sz="3200" dirty="0">
              <a:latin typeface="NSWPrintSolid" panose="00000400000000000000" pitchFamily="2" charset="0"/>
            </a:endParaRPr>
          </a:p>
          <a:p>
            <a:r>
              <a:rPr lang="en-AU" sz="3200" dirty="0" smtClean="0">
                <a:latin typeface="NSWPrintSolid" panose="00000400000000000000" pitchFamily="2" charset="0"/>
              </a:rPr>
              <a:t>Examples: ring - doorbell</a:t>
            </a:r>
          </a:p>
          <a:p>
            <a:r>
              <a:rPr lang="en-AU" sz="3200" dirty="0" smtClean="0">
                <a:latin typeface="NSWPrintSolid" panose="00000400000000000000" pitchFamily="2" charset="0"/>
              </a:rPr>
              <a:t>Tick, </a:t>
            </a:r>
            <a:r>
              <a:rPr lang="en-AU" sz="3200" dirty="0" err="1" smtClean="0">
                <a:latin typeface="NSWPrintSolid" panose="00000400000000000000" pitchFamily="2" charset="0"/>
              </a:rPr>
              <a:t>tock</a:t>
            </a:r>
            <a:r>
              <a:rPr lang="en-AU" sz="3200" dirty="0" smtClean="0">
                <a:latin typeface="NSWPrintSolid" panose="00000400000000000000" pitchFamily="2" charset="0"/>
              </a:rPr>
              <a:t> - clock</a:t>
            </a:r>
            <a:endParaRPr lang="en-AU" sz="3200" dirty="0">
              <a:latin typeface="NSWPrintSolid" panose="000004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2656" y="251520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 smtClean="0"/>
              <a:t>SOUND OFF</a:t>
            </a:r>
            <a:endParaRPr lang="en-AU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88640" y="4944229"/>
            <a:ext cx="38164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>
                <a:latin typeface="NSWPrintSolid" panose="00000400000000000000" pitchFamily="2" charset="0"/>
              </a:rPr>
              <a:t>Name 3 things you like to touch.</a:t>
            </a:r>
          </a:p>
          <a:p>
            <a:r>
              <a:rPr lang="en-AU" sz="3200" dirty="0" smtClean="0">
                <a:latin typeface="NSWPrintSolid" panose="00000400000000000000" pitchFamily="2" charset="0"/>
              </a:rPr>
              <a:t>Name 3 things you like to hear.</a:t>
            </a:r>
            <a:endParaRPr lang="en-AU" sz="3200" dirty="0">
              <a:latin typeface="NSWPrintSolid" panose="00000400000000000000" pitchFamily="2" charset="0"/>
            </a:endParaRPr>
          </a:p>
          <a:p>
            <a:r>
              <a:rPr lang="en-AU" sz="3200" dirty="0" smtClean="0">
                <a:latin typeface="NSWPrintSolid" panose="00000400000000000000" pitchFamily="2" charset="0"/>
              </a:rPr>
              <a:t>Name 3 things you like to taste.</a:t>
            </a:r>
            <a:endParaRPr lang="en-AU" sz="3200" dirty="0">
              <a:latin typeface="NSWPrintSolid" panose="00000400000000000000" pitchFamily="2" charset="0"/>
            </a:endParaRPr>
          </a:p>
          <a:p>
            <a:r>
              <a:rPr lang="en-AU" sz="3200" dirty="0" smtClean="0">
                <a:latin typeface="NSWPrintSolid" panose="00000400000000000000" pitchFamily="2" charset="0"/>
              </a:rPr>
              <a:t>Draw a picture of something you like to taste.</a:t>
            </a:r>
            <a:endParaRPr lang="en-AU" sz="3200" dirty="0">
              <a:latin typeface="NSWPrintSolid" panose="00000400000000000000" pitchFamily="2" charset="0"/>
            </a:endParaRPr>
          </a:p>
          <a:p>
            <a:endParaRPr lang="en-AU" sz="3200" dirty="0" smtClean="0">
              <a:latin typeface="NSWPrintSolid" panose="000004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81701" y="5056238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 smtClean="0"/>
              <a:t>SENSE-IT</a:t>
            </a:r>
            <a:endParaRPr lang="en-AU" sz="2800" dirty="0"/>
          </a:p>
        </p:txBody>
      </p:sp>
      <p:pic>
        <p:nvPicPr>
          <p:cNvPr id="8194" name="Picture 2" descr="Image result for noisy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8680" y="1331640"/>
            <a:ext cx="2232248" cy="2676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result for tast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93096" y="5818281"/>
            <a:ext cx="1840290" cy="277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754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6632" y="107504"/>
            <a:ext cx="6624736" cy="42484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116632" y="4788024"/>
            <a:ext cx="6624736" cy="42484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extBox 8"/>
          <p:cNvSpPr txBox="1"/>
          <p:nvPr/>
        </p:nvSpPr>
        <p:spPr>
          <a:xfrm>
            <a:off x="3492655" y="251520"/>
            <a:ext cx="316835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>
                <a:latin typeface="NSWPrintSolid" panose="00000400000000000000" pitchFamily="2" charset="0"/>
              </a:rPr>
              <a:t>Imagine you are a rose.</a:t>
            </a:r>
            <a:endParaRPr lang="en-AU" sz="3200" dirty="0">
              <a:latin typeface="NSWPrintSolid" panose="00000400000000000000" pitchFamily="2" charset="0"/>
            </a:endParaRPr>
          </a:p>
          <a:p>
            <a:r>
              <a:rPr lang="en-AU" sz="3200" dirty="0" smtClean="0">
                <a:latin typeface="NSWPrintSolid" panose="00000400000000000000" pitchFamily="2" charset="0"/>
              </a:rPr>
              <a:t>Tell what happens to you from the time you are “born”.</a:t>
            </a:r>
          </a:p>
          <a:p>
            <a:endParaRPr lang="en-AU" sz="3200" dirty="0">
              <a:latin typeface="NSWPrintSolid" panose="00000400000000000000" pitchFamily="2" charset="0"/>
            </a:endParaRPr>
          </a:p>
          <a:p>
            <a:r>
              <a:rPr lang="en-AU" sz="3200" dirty="0" smtClean="0">
                <a:latin typeface="NSWPrintSolid" panose="00000400000000000000" pitchFamily="2" charset="0"/>
              </a:rPr>
              <a:t>Draw a picture of the happiest time of your life.</a:t>
            </a:r>
            <a:endParaRPr lang="en-AU" sz="3200" dirty="0">
              <a:latin typeface="NSWPrintSolid" panose="000004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2656" y="251520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 smtClean="0"/>
              <a:t>ROSES ARE RED</a:t>
            </a:r>
            <a:endParaRPr lang="en-AU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88640" y="5292080"/>
            <a:ext cx="31683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>
                <a:latin typeface="NSWPrintSolid" panose="00000400000000000000" pitchFamily="2" charset="0"/>
              </a:rPr>
              <a:t>Write the names of 5 things around the house that are shaped like a circle; list 5 things that are shaped like a rectangle.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28179" y="5056238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 smtClean="0"/>
              <a:t>SHAPE-UP</a:t>
            </a:r>
            <a:endParaRPr lang="en-AU" sz="2800" dirty="0"/>
          </a:p>
        </p:txBody>
      </p:sp>
      <p:pic>
        <p:nvPicPr>
          <p:cNvPr id="7174" name="Picture 6" descr="Image result for ros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9482">
            <a:off x="987003" y="1043607"/>
            <a:ext cx="1571625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Image result for rectangl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343" y="5940151"/>
            <a:ext cx="1476164" cy="1874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Image result for circle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992" y="6444208"/>
            <a:ext cx="1747244" cy="206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177141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58&quot;/&gt;&lt;/object&gt;&lt;object type=&quot;3&quot; unique_id=&quot;10007&quot;&gt;&lt;property id=&quot;20148&quot; value=&quot;5&quot;/&gt;&lt;property id=&quot;20300&quot; value=&quot;Slide 4&quot;/&gt;&lt;property id=&quot;20307&quot; value=&quot;259&quot;/&gt;&lt;/object&gt;&lt;object type=&quot;3&quot; unique_id=&quot;10008&quot;&gt;&lt;property id=&quot;20148&quot; value=&quot;5&quot;/&gt;&lt;property id=&quot;20300&quot; value=&quot;Slide 5&quot;/&gt;&lt;property id=&quot;20307&quot; value=&quot;260&quot;/&gt;&lt;/object&gt;&lt;object type=&quot;3&quot; unique_id=&quot;10079&quot;&gt;&lt;property id=&quot;20148&quot; value=&quot;5&quot;/&gt;&lt;property id=&quot;20300&quot; value=&quot;Slide 6&quot;/&gt;&lt;property id=&quot;20307&quot; value=&quot;261&quot;/&gt;&lt;/object&gt;&lt;object type=&quot;3&quot; unique_id=&quot;10080&quot;&gt;&lt;property id=&quot;20148&quot; value=&quot;5&quot;/&gt;&lt;property id=&quot;20300&quot; value=&quot;Slide 7&quot;/&gt;&lt;property id=&quot;20307&quot; value=&quot;264&quot;/&gt;&lt;/object&gt;&lt;object type=&quot;3&quot; unique_id=&quot;10081&quot;&gt;&lt;property id=&quot;20148&quot; value=&quot;5&quot;/&gt;&lt;property id=&quot;20300&quot; value=&quot;Slide 8&quot;/&gt;&lt;property id=&quot;20307&quot; value=&quot;263&quot;/&gt;&lt;/object&gt;&lt;object type=&quot;3&quot; unique_id=&quot;10082&quot;&gt;&lt;property id=&quot;20148&quot; value=&quot;5&quot;/&gt;&lt;property id=&quot;20300&quot; value=&quot;Slide 9&quot;/&gt;&lt;property id=&quot;20307&quot; value=&quot;262&quot;/&gt;&lt;/object&gt;&lt;object type=&quot;3&quot; unique_id=&quot;10204&quot;&gt;&lt;property id=&quot;20148&quot; value=&quot;5&quot;/&gt;&lt;property id=&quot;20300&quot; value=&quot;Slide 10&quot;/&gt;&lt;property id=&quot;20307&quot; value=&quot;265&quot;/&gt;&lt;/object&gt;&lt;object type=&quot;3&quot; unique_id=&quot;10205&quot;&gt;&lt;property id=&quot;20148&quot; value=&quot;5&quot;/&gt;&lt;property id=&quot;20300&quot; value=&quot;Slide 11&quot;/&gt;&lt;property id=&quot;20307&quot; value=&quot;266&quot;/&gt;&lt;/object&gt;&lt;object type=&quot;3&quot; unique_id=&quot;10206&quot;&gt;&lt;property id=&quot;20148&quot; value=&quot;5&quot;/&gt;&lt;property id=&quot;20300&quot; value=&quot;Slide 12&quot;/&gt;&lt;property id=&quot;20307&quot; value=&quot;267&quot;/&gt;&lt;/object&gt;&lt;object type=&quot;3&quot; unique_id=&quot;10207&quot;&gt;&lt;property id=&quot;20148&quot; value=&quot;5&quot;/&gt;&lt;property id=&quot;20300&quot; value=&quot;Slide 13&quot;/&gt;&lt;property id=&quot;20307&quot; value=&quot;268&quot;/&gt;&lt;/object&gt;&lt;object type=&quot;3&quot; unique_id=&quot;10208&quot;&gt;&lt;property id=&quot;20148&quot; value=&quot;5&quot;/&gt;&lt;property id=&quot;20300&quot; value=&quot;Slide 14&quot;/&gt;&lt;property id=&quot;20307&quot; value=&quot;269&quot;/&gt;&lt;/object&gt;&lt;object type=&quot;3&quot; unique_id=&quot;10209&quot;&gt;&lt;property id=&quot;20148&quot; value=&quot;5&quot;/&gt;&lt;property id=&quot;20300&quot; value=&quot;Slide 15&quot;/&gt;&lt;property id=&quot;20307&quot; value=&quot;270&quot;/&gt;&lt;/object&gt;&lt;object type=&quot;3&quot; unique_id=&quot;10210&quot;&gt;&lt;property id=&quot;20148&quot; value=&quot;5&quot;/&gt;&lt;property id=&quot;20300&quot; value=&quot;Slide 16&quot;/&gt;&lt;property id=&quot;20307&quot; value=&quot;271&quot;/&gt;&lt;/object&gt;&lt;object type=&quot;3&quot; unique_id=&quot;10211&quot;&gt;&lt;property id=&quot;20148&quot; value=&quot;5&quot;/&gt;&lt;property id=&quot;20300&quot; value=&quot;Slide 17&quot;/&gt;&lt;property id=&quot;20307&quot; value=&quot;272&quot;/&gt;&lt;/object&gt;&lt;object type=&quot;3&quot; unique_id=&quot;10212&quot;&gt;&lt;property id=&quot;20148&quot; value=&quot;5&quot;/&gt;&lt;property id=&quot;20300&quot; value=&quot;Slide 18&quot;/&gt;&lt;property id=&quot;20307&quot; value=&quot;273&quot;/&gt;&lt;/object&gt;&lt;object type=&quot;3&quot; unique_id=&quot;10213&quot;&gt;&lt;property id=&quot;20148&quot; value=&quot;5&quot;/&gt;&lt;property id=&quot;20300&quot; value=&quot;Slide 19&quot;/&gt;&lt;property id=&quot;20307&quot; value=&quot;274&quot;/&gt;&lt;/object&gt;&lt;object type=&quot;3&quot; unique_id=&quot;10214&quot;&gt;&lt;property id=&quot;20148&quot; value=&quot;5&quot;/&gt;&lt;property id=&quot;20300&quot; value=&quot;Slide 20&quot;/&gt;&lt;property id=&quot;20307&quot; value=&quot;275&quot;/&gt;&lt;/object&gt;&lt;object type=&quot;3&quot; unique_id=&quot;10347&quot;&gt;&lt;property id=&quot;20148&quot; value=&quot;5&quot;/&gt;&lt;property id=&quot;20300&quot; value=&quot;Slide 21&quot;/&gt;&lt;property id=&quot;20307&quot; value=&quot;27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1243</Words>
  <Application>Microsoft Office PowerPoint</Application>
  <PresentationFormat>On-screen Show (4:3)</PresentationFormat>
  <Paragraphs>170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NSW, Department of Education and Training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Jackson, Melanie</dc:creator>
  <cp:lastModifiedBy>Jackson, Melanie</cp:lastModifiedBy>
  <cp:revision>29</cp:revision>
  <dcterms:created xsi:type="dcterms:W3CDTF">2016-09-23T02:45:41Z</dcterms:created>
  <dcterms:modified xsi:type="dcterms:W3CDTF">2016-10-14T02:51:04Z</dcterms:modified>
</cp:coreProperties>
</file>